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76" r:id="rId7"/>
    <p:sldId id="261" r:id="rId8"/>
    <p:sldId id="262" r:id="rId9"/>
    <p:sldId id="279" r:id="rId10"/>
    <p:sldId id="263" r:id="rId11"/>
    <p:sldId id="264" r:id="rId12"/>
    <p:sldId id="277" r:id="rId13"/>
    <p:sldId id="265" r:id="rId14"/>
    <p:sldId id="266" r:id="rId15"/>
    <p:sldId id="267" r:id="rId16"/>
    <p:sldId id="268" r:id="rId17"/>
    <p:sldId id="278" r:id="rId18"/>
    <p:sldId id="269" r:id="rId19"/>
    <p:sldId id="270" r:id="rId20"/>
    <p:sldId id="271" r:id="rId21"/>
    <p:sldId id="272" r:id="rId22"/>
    <p:sldId id="273"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62"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AA18F-AA2C-44A8-A605-9F29E97AD028}" type="datetimeFigureOut">
              <a:rPr lang="en-US" smtClean="0"/>
              <a:pPr/>
              <a:t>6/30/2018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1419C-FC5B-4B6F-B5DB-7960F6DB0803}" type="slidenum">
              <a:rPr lang="en-US" smtClean="0"/>
              <a:pPr/>
              <a:t>‹#›</a:t>
            </a:fld>
            <a:endParaRPr lang="en-US"/>
          </a:p>
        </p:txBody>
      </p:sp>
    </p:spTree>
    <p:extLst>
      <p:ext uri="{BB962C8B-B14F-4D97-AF65-F5344CB8AC3E}">
        <p14:creationId xmlns:p14="http://schemas.microsoft.com/office/powerpoint/2010/main" xmlns="" val="3834375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1419C-FC5B-4B6F-B5DB-7960F6DB0803}" type="slidenum">
              <a:rPr lang="en-US" smtClean="0"/>
              <a:pPr/>
              <a:t>22</a:t>
            </a:fld>
            <a:endParaRPr lang="en-US"/>
          </a:p>
        </p:txBody>
      </p:sp>
    </p:spTree>
    <p:extLst>
      <p:ext uri="{BB962C8B-B14F-4D97-AF65-F5344CB8AC3E}">
        <p14:creationId xmlns:p14="http://schemas.microsoft.com/office/powerpoint/2010/main" xmlns="" val="423566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C244C3-B0A5-4753-A260-6BAFE3B4CE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E1B8E7D-E7A6-49F3-8808-1330A87F90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FA7E1D3-4F96-4924-B5BE-F26B9BBE7793}"/>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5" name="Footer Placeholder 4">
            <a:extLst>
              <a:ext uri="{FF2B5EF4-FFF2-40B4-BE49-F238E27FC236}">
                <a16:creationId xmlns:a16="http://schemas.microsoft.com/office/drawing/2014/main" xmlns="" id="{5412B856-AB5A-44AB-AABD-22EC2360D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F8B542C-6C08-4596-A1A1-64E9713FAF1A}"/>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87988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C1AE49-6032-4808-844C-EC7BCAAEE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435805E-BFE6-4BDA-81C1-B2E2AA22BD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85CCF6-C9A0-4224-9C20-E62483D81DB7}"/>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5" name="Footer Placeholder 4">
            <a:extLst>
              <a:ext uri="{FF2B5EF4-FFF2-40B4-BE49-F238E27FC236}">
                <a16:creationId xmlns:a16="http://schemas.microsoft.com/office/drawing/2014/main" xmlns="" id="{E4EE7293-12FE-4FDF-A9B3-A8FB184D6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26ED5AC-B66D-46C5-BB4C-29B535AD7E9D}"/>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81616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B6C2DA8-2830-492B-9EED-0257A0A359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B5C269E-39B3-43E9-890D-B73A1515B7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BFEAF98-7663-471B-B830-636621B5F83D}"/>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5" name="Footer Placeholder 4">
            <a:extLst>
              <a:ext uri="{FF2B5EF4-FFF2-40B4-BE49-F238E27FC236}">
                <a16:creationId xmlns:a16="http://schemas.microsoft.com/office/drawing/2014/main" xmlns="" id="{17764916-A5C4-46B7-90D8-181CA1E84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58555E9-D8FE-4E7A-8D1A-FBF8CE352B96}"/>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188462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1B4B6C-E4A9-4ADD-A70A-62D300DFF0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AB5E048-1922-4DE9-B7EB-4D21C0C35ED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BF6C298-5B26-4506-9131-F039E1D0086E}"/>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5" name="Footer Placeholder 4">
            <a:extLst>
              <a:ext uri="{FF2B5EF4-FFF2-40B4-BE49-F238E27FC236}">
                <a16:creationId xmlns:a16="http://schemas.microsoft.com/office/drawing/2014/main" xmlns="" id="{8F3AE977-B8EC-4DE0-B381-F256C1C58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CA67C41-EF8D-44F6-968C-E89EF412FF14}"/>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262645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CC6673-E5B2-4F2E-A801-EABFA4F9EC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BBCB559-7F01-4464-88DE-C3C0544AA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7BFF774-D643-4F5A-ADD5-D71AECB630E3}"/>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5" name="Footer Placeholder 4">
            <a:extLst>
              <a:ext uri="{FF2B5EF4-FFF2-40B4-BE49-F238E27FC236}">
                <a16:creationId xmlns:a16="http://schemas.microsoft.com/office/drawing/2014/main" xmlns="" id="{8DBB4006-0BFB-4999-82BA-66EB66BE0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FDF1D3F-3716-4964-9C16-1D24C2706710}"/>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147447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59D8C8-85DE-4180-BB6D-2D4E7DB9AF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9804E1B-87CF-4748-9BBA-B627807F61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E2F46CE-D264-4406-9636-53AB4BA77B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C95525F-73D8-4A3E-9CD5-EF636194691F}"/>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6" name="Footer Placeholder 5">
            <a:extLst>
              <a:ext uri="{FF2B5EF4-FFF2-40B4-BE49-F238E27FC236}">
                <a16:creationId xmlns:a16="http://schemas.microsoft.com/office/drawing/2014/main" xmlns="" id="{25F75FD1-6234-4884-A41C-BBF259E038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AB40F31-6AF3-46F4-9F2C-7D127CAB00EA}"/>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337487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16B60A-4882-4F77-B02A-AE360FADBE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D19DEB4-648F-40D5-9FE4-1E42C2501B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FA24275-E1B2-413E-AFE5-758F195331F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D721C19-4EDF-4B0E-9E0A-B67C838D5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072AFA-02EC-4978-8DF3-799F219D02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FF1A44B-9154-4E7E-9EBA-CD8F1534D1BA}"/>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8" name="Footer Placeholder 7">
            <a:extLst>
              <a:ext uri="{FF2B5EF4-FFF2-40B4-BE49-F238E27FC236}">
                <a16:creationId xmlns:a16="http://schemas.microsoft.com/office/drawing/2014/main" xmlns="" id="{743F2F7C-7DF2-4989-808F-7002236A90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6F0479D-FECB-4680-902B-288D4557E9A7}"/>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327123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82F6B-E928-4890-B826-78D90E051D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B7200EE-D4CF-44D3-805B-A0EF4B88B331}"/>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4" name="Footer Placeholder 3">
            <a:extLst>
              <a:ext uri="{FF2B5EF4-FFF2-40B4-BE49-F238E27FC236}">
                <a16:creationId xmlns:a16="http://schemas.microsoft.com/office/drawing/2014/main" xmlns="" id="{943FC617-D1E2-465B-B9C7-B39819B8E4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E38B631-4BD8-4DA2-A878-73704B2CAEC0}"/>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332788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98EA247-9B9B-44D4-BCC9-FC9860F214FC}"/>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3" name="Footer Placeholder 2">
            <a:extLst>
              <a:ext uri="{FF2B5EF4-FFF2-40B4-BE49-F238E27FC236}">
                <a16:creationId xmlns:a16="http://schemas.microsoft.com/office/drawing/2014/main" xmlns="" id="{E380EC58-F8F1-40CA-9338-0448963666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45BF99D-5098-4427-816A-203E6BFCF9F6}"/>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394459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874F10-39A5-4BED-8B07-1239CE238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A2AC372-E3B0-4EB4-8C78-509B1DEC5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A7B8485-7519-417B-86E9-9F67BA6D7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A6F7FC9-BB4C-41E9-B97F-5C1526B7EDA3}"/>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6" name="Footer Placeholder 5">
            <a:extLst>
              <a:ext uri="{FF2B5EF4-FFF2-40B4-BE49-F238E27FC236}">
                <a16:creationId xmlns:a16="http://schemas.microsoft.com/office/drawing/2014/main" xmlns="" id="{26C42203-7870-48D8-884B-214C4AD13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DD61CDA-8EEB-4AD5-A70B-298D6D504752}"/>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1902658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322EE0-63B7-4B61-B46A-D1A7E8BA6E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368459A-DD63-406D-A341-0779CE1F95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43ED4A6-B233-4F5D-B179-28EA9FAA0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F4BB8E1-8B04-43F7-8AFD-2400D7EAC897}"/>
              </a:ext>
            </a:extLst>
          </p:cNvPr>
          <p:cNvSpPr>
            <a:spLocks noGrp="1"/>
          </p:cNvSpPr>
          <p:nvPr>
            <p:ph type="dt" sz="half" idx="10"/>
          </p:nvPr>
        </p:nvSpPr>
        <p:spPr/>
        <p:txBody>
          <a:bodyPr/>
          <a:lstStyle/>
          <a:p>
            <a:fld id="{8AAFC723-C6E5-46EC-B304-FD6137A0B37C}" type="datetimeFigureOut">
              <a:rPr lang="en-US" smtClean="0"/>
              <a:pPr/>
              <a:t>6/30/2018</a:t>
            </a:fld>
            <a:endParaRPr lang="en-US"/>
          </a:p>
        </p:txBody>
      </p:sp>
      <p:sp>
        <p:nvSpPr>
          <p:cNvPr id="6" name="Footer Placeholder 5">
            <a:extLst>
              <a:ext uri="{FF2B5EF4-FFF2-40B4-BE49-F238E27FC236}">
                <a16:creationId xmlns:a16="http://schemas.microsoft.com/office/drawing/2014/main" xmlns="" id="{37450FA4-142D-49E9-9508-D39B525C5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D356B59-C345-45FA-89E8-092A30A77899}"/>
              </a:ext>
            </a:extLst>
          </p:cNvPr>
          <p:cNvSpPr>
            <a:spLocks noGrp="1"/>
          </p:cNvSpPr>
          <p:nvPr>
            <p:ph type="sldNum" sz="quarter" idx="12"/>
          </p:nvPr>
        </p:nvSpPr>
        <p:spPr/>
        <p:txBody>
          <a:body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265105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F2786D0-90F7-4455-8217-8D2F52F1A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4D948D8-B2E6-4D0C-B662-180020A064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4C3D76A-0BB4-4A3A-A142-F0693A74B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FC723-C6E5-46EC-B304-FD6137A0B37C}" type="datetimeFigureOut">
              <a:rPr lang="en-US" smtClean="0"/>
              <a:pPr/>
              <a:t>6/30/2018</a:t>
            </a:fld>
            <a:endParaRPr lang="en-US"/>
          </a:p>
        </p:txBody>
      </p:sp>
      <p:sp>
        <p:nvSpPr>
          <p:cNvPr id="5" name="Footer Placeholder 4">
            <a:extLst>
              <a:ext uri="{FF2B5EF4-FFF2-40B4-BE49-F238E27FC236}">
                <a16:creationId xmlns:a16="http://schemas.microsoft.com/office/drawing/2014/main" xmlns="" id="{9178AB36-38E2-4A8F-9F57-AA5D6DE214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045E9A8-9F72-41ED-A733-29696E3FD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27F7C-07CF-471F-99F7-A8EB5C1FE6F1}" type="slidenum">
              <a:rPr lang="en-US" smtClean="0"/>
              <a:pPr/>
              <a:t>‹#›</a:t>
            </a:fld>
            <a:endParaRPr lang="en-US"/>
          </a:p>
        </p:txBody>
      </p:sp>
    </p:spTree>
    <p:extLst>
      <p:ext uri="{BB962C8B-B14F-4D97-AF65-F5344CB8AC3E}">
        <p14:creationId xmlns:p14="http://schemas.microsoft.com/office/powerpoint/2010/main" xmlns="" val="3103771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chanical-wheels-background-vector-430263.jpg">
            <a:extLst>
              <a:ext uri="{FF2B5EF4-FFF2-40B4-BE49-F238E27FC236}">
                <a16:creationId xmlns:a16="http://schemas.microsoft.com/office/drawing/2014/main" xmlns="" id="{DF128536-8E74-4C09-A089-6CEC5ACA5A75}"/>
              </a:ext>
            </a:extLst>
          </p:cNvPr>
          <p:cNvPicPr>
            <a:picLocks noChangeAspect="1"/>
          </p:cNvPicPr>
          <p:nvPr/>
        </p:nvPicPr>
        <p:blipFill>
          <a:blip r:embed="rId2" cstate="print">
            <a:duotone>
              <a:prstClr val="black"/>
              <a:srgbClr val="D9D9D9">
                <a:tint val="45000"/>
                <a:satMod val="400000"/>
              </a:srgbClr>
            </a:duotone>
          </a:blip>
          <a:srcRect l="5934" b="7778"/>
          <a:stretch>
            <a:fillRect/>
          </a:stretch>
        </p:blipFill>
        <p:spPr>
          <a:xfrm>
            <a:off x="3439495" y="0"/>
            <a:ext cx="8752505" cy="6711885"/>
          </a:xfrm>
          <a:prstGeom prst="rect">
            <a:avLst/>
          </a:prstGeom>
        </p:spPr>
      </p:pic>
      <p:sp>
        <p:nvSpPr>
          <p:cNvPr id="5" name="Rectangle 4">
            <a:extLst>
              <a:ext uri="{FF2B5EF4-FFF2-40B4-BE49-F238E27FC236}">
                <a16:creationId xmlns:a16="http://schemas.microsoft.com/office/drawing/2014/main" xmlns="" id="{4AF8C004-1BC8-4F47-8086-94F602CA95E1}"/>
              </a:ext>
            </a:extLst>
          </p:cNvPr>
          <p:cNvSpPr/>
          <p:nvPr/>
        </p:nvSpPr>
        <p:spPr>
          <a:xfrm>
            <a:off x="3393775" y="0"/>
            <a:ext cx="45720" cy="6858000"/>
          </a:xfrm>
          <a:prstGeom prst="rect">
            <a:avLst/>
          </a:prstGeom>
          <a:solidFill>
            <a:srgbClr val="DD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xmlns="" id="{84EAB61A-7C08-4ECB-A0EA-7550BC333B22}"/>
              </a:ext>
            </a:extLst>
          </p:cNvPr>
          <p:cNvSpPr>
            <a:spLocks noGrp="1"/>
          </p:cNvSpPr>
          <p:nvPr>
            <p:ph type="ctrTitle"/>
          </p:nvPr>
        </p:nvSpPr>
        <p:spPr>
          <a:xfrm>
            <a:off x="279227" y="1685992"/>
            <a:ext cx="2839901" cy="1119019"/>
          </a:xfrm>
        </p:spPr>
        <p:txBody>
          <a:bodyPr>
            <a:normAutofit/>
          </a:bodyPr>
          <a:lstStyle/>
          <a:p>
            <a:pPr algn="l"/>
            <a:r>
              <a:rPr lang="en-US" sz="3600" dirty="0">
                <a:solidFill>
                  <a:srgbClr val="595959"/>
                </a:solidFill>
                <a:latin typeface="Arial" pitchFamily="34" charset="0"/>
                <a:cs typeface="Arial" pitchFamily="34" charset="0"/>
              </a:rPr>
              <a:t>PIPELINE MANAGER</a:t>
            </a:r>
          </a:p>
        </p:txBody>
      </p:sp>
      <p:sp>
        <p:nvSpPr>
          <p:cNvPr id="8" name="Subtitle 2">
            <a:extLst>
              <a:ext uri="{FF2B5EF4-FFF2-40B4-BE49-F238E27FC236}">
                <a16:creationId xmlns:a16="http://schemas.microsoft.com/office/drawing/2014/main" xmlns="" id="{FA5D509D-870F-4EE4-9250-8DF7A0D9B92F}"/>
              </a:ext>
            </a:extLst>
          </p:cNvPr>
          <p:cNvSpPr>
            <a:spLocks noGrp="1"/>
          </p:cNvSpPr>
          <p:nvPr>
            <p:ph type="subTitle" idx="1"/>
          </p:nvPr>
        </p:nvSpPr>
        <p:spPr>
          <a:xfrm>
            <a:off x="279227" y="2936450"/>
            <a:ext cx="2819400" cy="609600"/>
          </a:xfrm>
        </p:spPr>
        <p:txBody>
          <a:bodyPr>
            <a:noAutofit/>
          </a:bodyPr>
          <a:lstStyle/>
          <a:p>
            <a:pPr algn="l"/>
            <a:r>
              <a:rPr lang="en-US" sz="1400" dirty="0">
                <a:solidFill>
                  <a:srgbClr val="A6A6A6"/>
                </a:solidFill>
                <a:latin typeface="Arial" pitchFamily="34" charset="0"/>
                <a:ea typeface="+mj-ea"/>
                <a:cs typeface="Arial" pitchFamily="34" charset="0"/>
              </a:rPr>
              <a:t>From Amshuhu </a:t>
            </a:r>
            <a:r>
              <a:rPr lang="en-US" sz="1400" dirty="0" err="1">
                <a:solidFill>
                  <a:srgbClr val="A6A6A6"/>
                </a:solidFill>
                <a:latin typeface="Arial" pitchFamily="34" charset="0"/>
                <a:ea typeface="+mj-ea"/>
                <a:cs typeface="Arial" pitchFamily="34" charset="0"/>
              </a:rPr>
              <a:t>iTech</a:t>
            </a:r>
            <a:r>
              <a:rPr lang="en-US" sz="1400" dirty="0">
                <a:solidFill>
                  <a:srgbClr val="A6A6A6"/>
                </a:solidFill>
                <a:latin typeface="Arial" pitchFamily="34" charset="0"/>
                <a:ea typeface="+mj-ea"/>
                <a:cs typeface="Arial" pitchFamily="34" charset="0"/>
              </a:rPr>
              <a:t> Solutions Pvt. Ltd.</a:t>
            </a:r>
          </a:p>
        </p:txBody>
      </p:sp>
      <p:sp>
        <p:nvSpPr>
          <p:cNvPr id="9" name="TextBox 8">
            <a:extLst>
              <a:ext uri="{FF2B5EF4-FFF2-40B4-BE49-F238E27FC236}">
                <a16:creationId xmlns:a16="http://schemas.microsoft.com/office/drawing/2014/main" xmlns="" id="{9EE17CFD-A0F7-429B-AC6C-21DB68F44E78}"/>
              </a:ext>
            </a:extLst>
          </p:cNvPr>
          <p:cNvSpPr txBox="1"/>
          <p:nvPr/>
        </p:nvSpPr>
        <p:spPr>
          <a:xfrm>
            <a:off x="279227" y="3546050"/>
            <a:ext cx="2588248" cy="1200329"/>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Distributor Field Lead Technical Support</a:t>
            </a:r>
          </a:p>
        </p:txBody>
      </p:sp>
      <p:sp>
        <p:nvSpPr>
          <p:cNvPr id="10" name="TextBox 9">
            <a:extLst>
              <a:ext uri="{FF2B5EF4-FFF2-40B4-BE49-F238E27FC236}">
                <a16:creationId xmlns:a16="http://schemas.microsoft.com/office/drawing/2014/main" xmlns="" id="{AF6486C6-593F-4B7D-A67F-797F151D7D4B}"/>
              </a:ext>
            </a:extLst>
          </p:cNvPr>
          <p:cNvSpPr txBox="1"/>
          <p:nvPr/>
        </p:nvSpPr>
        <p:spPr>
          <a:xfrm>
            <a:off x="1943451" y="5359399"/>
            <a:ext cx="1660532" cy="36933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Version</a:t>
            </a:r>
            <a:r>
              <a:rPr lang="en-US" dirty="0">
                <a:latin typeface="Arial" panose="020B0604020202020204" pitchFamily="34" charset="0"/>
                <a:cs typeface="Arial" panose="020B0604020202020204" pitchFamily="34" charset="0"/>
              </a:rPr>
              <a:t> 1.0</a:t>
            </a:r>
          </a:p>
        </p:txBody>
      </p:sp>
      <p:grpSp>
        <p:nvGrpSpPr>
          <p:cNvPr id="11" name="Group 9">
            <a:extLst>
              <a:ext uri="{FF2B5EF4-FFF2-40B4-BE49-F238E27FC236}">
                <a16:creationId xmlns:a16="http://schemas.microsoft.com/office/drawing/2014/main" xmlns="" id="{4710C785-A299-4B1B-AF01-9B939AE97170}"/>
              </a:ext>
            </a:extLst>
          </p:cNvPr>
          <p:cNvGrpSpPr/>
          <p:nvPr/>
        </p:nvGrpSpPr>
        <p:grpSpPr>
          <a:xfrm>
            <a:off x="14670" y="6325849"/>
            <a:ext cx="2498698" cy="473102"/>
            <a:chOff x="0" y="6382216"/>
            <a:chExt cx="2498698" cy="473102"/>
          </a:xfrm>
        </p:grpSpPr>
        <p:pic>
          <p:nvPicPr>
            <p:cNvPr id="12" name="Picture 11" descr="isteer_Logo728x1024.png">
              <a:extLst>
                <a:ext uri="{FF2B5EF4-FFF2-40B4-BE49-F238E27FC236}">
                  <a16:creationId xmlns:a16="http://schemas.microsoft.com/office/drawing/2014/main" xmlns="" id="{E3834671-850D-455B-BC1D-6D5D154D7DF3}"/>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70E78633-0558-43E1-83A7-1BC37129BCBC}"/>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Tree>
    <p:extLst>
      <p:ext uri="{BB962C8B-B14F-4D97-AF65-F5344CB8AC3E}">
        <p14:creationId xmlns:p14="http://schemas.microsoft.com/office/powerpoint/2010/main" xmlns="" val="307225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FCA3E90-76FF-468D-939F-2231F13D4641}"/>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50E8E5E5-3D99-47DC-8FB5-FF7487CC0AD5}"/>
              </a:ext>
            </a:extLst>
          </p:cNvPr>
          <p:cNvSpPr/>
          <p:nvPr/>
        </p:nvSpPr>
        <p:spPr>
          <a:xfrm rot="16200000" flipH="1">
            <a:off x="6059388" y="237696"/>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FA35573E-6396-4FFD-8DD8-128B1A27D287}"/>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grpSp>
        <p:nvGrpSpPr>
          <p:cNvPr id="7" name="Group 6">
            <a:extLst>
              <a:ext uri="{FF2B5EF4-FFF2-40B4-BE49-F238E27FC236}">
                <a16:creationId xmlns:a16="http://schemas.microsoft.com/office/drawing/2014/main" xmlns="" id="{8348BF48-5BEF-4A28-90E0-2CA1D0FDA99B}"/>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1427BA61-5C99-4C9F-B84D-115AD7B355F3}"/>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040B1199-A1AD-4C17-B9AE-1B026AA41ED2}"/>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Rectangle 10">
            <a:extLst>
              <a:ext uri="{FF2B5EF4-FFF2-40B4-BE49-F238E27FC236}">
                <a16:creationId xmlns:a16="http://schemas.microsoft.com/office/drawing/2014/main" xmlns="" id="{27EB0E47-7F1C-4AB6-90F7-C77D0F14AFBC}"/>
              </a:ext>
            </a:extLst>
          </p:cNvPr>
          <p:cNvSpPr/>
          <p:nvPr/>
        </p:nvSpPr>
        <p:spPr>
          <a:xfrm>
            <a:off x="5595906" y="837144"/>
            <a:ext cx="4000580" cy="915635"/>
          </a:xfrm>
          <a:prstGeom prst="rect">
            <a:avLst/>
          </a:prstGeom>
          <a:solidFill>
            <a:schemeClr val="bg1">
              <a:lumMod val="95000"/>
            </a:schemeClr>
          </a:solidFill>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400" dirty="0">
                <a:latin typeface="Arial" panose="020B0604020202020204" pitchFamily="34" charset="0"/>
                <a:ea typeface="Calibri" panose="020F0502020204030204" pitchFamily="34" charset="0"/>
                <a:cs typeface="Arial" panose="020B0604020202020204" pitchFamily="34" charset="0"/>
              </a:rPr>
              <a:t> </a:t>
            </a:r>
            <a:r>
              <a:rPr lang="en-US" sz="1600" dirty="0">
                <a:latin typeface="Arial" panose="020B0604020202020204" pitchFamily="34" charset="0"/>
                <a:ea typeface="Calibri" panose="020F0502020204030204" pitchFamily="34" charset="0"/>
                <a:cs typeface="Arial" panose="020B0604020202020204" pitchFamily="34" charset="0"/>
              </a:rPr>
              <a:t>After entering all the data, the new Opportunity is created for that particular DSR</a:t>
            </a:r>
            <a:r>
              <a:rPr lang="en-US" sz="1400" dirty="0">
                <a:latin typeface="Arial" panose="020B0604020202020204" pitchFamily="34" charset="0"/>
                <a:ea typeface="Calibri" panose="020F0502020204030204" pitchFamily="34" charset="0"/>
                <a:cs typeface="Arial" panose="020B0604020202020204" pitchFamily="34"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C:\Users\gowtham\Desktop\Pipeline_Manager_screenzip\Pipeline_Manager_screen\DSR\6.1.2.png"/>
          <p:cNvPicPr>
            <a:picLocks noChangeAspect="1" noChangeArrowheads="1"/>
          </p:cNvPicPr>
          <p:nvPr/>
        </p:nvPicPr>
        <p:blipFill>
          <a:blip r:embed="rId4" cstate="print"/>
          <a:srcRect/>
          <a:stretch>
            <a:fillRect/>
          </a:stretch>
        </p:blipFill>
        <p:spPr bwMode="auto">
          <a:xfrm>
            <a:off x="1532415" y="522634"/>
            <a:ext cx="2728704" cy="5667660"/>
          </a:xfrm>
          <a:prstGeom prst="rect">
            <a:avLst/>
          </a:prstGeom>
          <a:noFill/>
        </p:spPr>
      </p:pic>
    </p:spTree>
    <p:extLst>
      <p:ext uri="{BB962C8B-B14F-4D97-AF65-F5344CB8AC3E}">
        <p14:creationId xmlns:p14="http://schemas.microsoft.com/office/powerpoint/2010/main" xmlns="" val="4081462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8E89792-BB23-432D-8E42-8E2F30BEA57D}"/>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3442E0AD-4D99-45C8-BF21-3B4C0F8403EE}"/>
              </a:ext>
            </a:extLst>
          </p:cNvPr>
          <p:cNvSpPr/>
          <p:nvPr/>
        </p:nvSpPr>
        <p:spPr>
          <a:xfrm>
            <a:off x="5640888" y="1249481"/>
            <a:ext cx="3789577" cy="985334"/>
          </a:xfrm>
          <a:prstGeom prst="rect">
            <a:avLst/>
          </a:prstGeom>
          <a:solidFill>
            <a:schemeClr val="bg1">
              <a:lumMod val="95000"/>
            </a:schemeClr>
          </a:solidFill>
        </p:spPr>
        <p:txBody>
          <a:bodyPr wrap="square">
            <a:spAutoFit/>
          </a:bodyPr>
          <a:lstStyle/>
          <a:p>
            <a:pPr>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Click on the Reminder and select the date from the dropdown.</a:t>
            </a:r>
          </a:p>
          <a:p>
            <a:pPr>
              <a:lnSpc>
                <a:spcPct val="107000"/>
              </a:lnSpc>
              <a:spcAft>
                <a:spcPts val="800"/>
              </a:spcAft>
            </a:pP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xmlns="" id="{F2B19DA4-3433-4785-9045-0FF9DE8F97AE}"/>
              </a:ext>
            </a:extLst>
          </p:cNvPr>
          <p:cNvSpPr/>
          <p:nvPr/>
        </p:nvSpPr>
        <p:spPr>
          <a:xfrm rot="16200000" flipH="1">
            <a:off x="6059389" y="-5683910"/>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C93BAB60-ADF5-4D73-B0FB-52767A53BF21}"/>
              </a:ext>
            </a:extLst>
          </p:cNvPr>
          <p:cNvSpPr/>
          <p:nvPr/>
        </p:nvSpPr>
        <p:spPr>
          <a:xfrm rot="16200000" flipH="1">
            <a:off x="6059388" y="294947"/>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DEB0D993-51FB-4313-BBBC-3165ACE4DA51}"/>
              </a:ext>
            </a:extLst>
          </p:cNvPr>
          <p:cNvGrpSpPr/>
          <p:nvPr/>
        </p:nvGrpSpPr>
        <p:grpSpPr>
          <a:xfrm>
            <a:off x="75414" y="6460810"/>
            <a:ext cx="2828041" cy="361756"/>
            <a:chOff x="0" y="6382216"/>
            <a:chExt cx="2498698" cy="473102"/>
          </a:xfrm>
        </p:grpSpPr>
        <p:pic>
          <p:nvPicPr>
            <p:cNvPr id="12" name="Picture 11" descr="isteer_Logo728x1024.png">
              <a:extLst>
                <a:ext uri="{FF2B5EF4-FFF2-40B4-BE49-F238E27FC236}">
                  <a16:creationId xmlns:a16="http://schemas.microsoft.com/office/drawing/2014/main" xmlns="" id="{B75AF506-0FE6-467F-A2F2-8F14C3FAD6C8}"/>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1552EA63-CEC6-4FEF-B86C-FEC7E5A646CA}"/>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2050" name="Picture 2" descr="C:\Users\gowtham\Desktop\Pipeline_Manager_screenzip\Pipeline_Manager_screen\dflts\2.1.14.png"/>
          <p:cNvPicPr>
            <a:picLocks noChangeAspect="1" noChangeArrowheads="1"/>
          </p:cNvPicPr>
          <p:nvPr/>
        </p:nvPicPr>
        <p:blipFill>
          <a:blip r:embed="rId4" cstate="print"/>
          <a:srcRect/>
          <a:stretch>
            <a:fillRect/>
          </a:stretch>
        </p:blipFill>
        <p:spPr bwMode="auto">
          <a:xfrm>
            <a:off x="1700445" y="524006"/>
            <a:ext cx="2770136" cy="5753718"/>
          </a:xfrm>
          <a:prstGeom prst="rect">
            <a:avLst/>
          </a:prstGeom>
          <a:noFill/>
        </p:spPr>
      </p:pic>
    </p:spTree>
    <p:extLst>
      <p:ext uri="{BB962C8B-B14F-4D97-AF65-F5344CB8AC3E}">
        <p14:creationId xmlns:p14="http://schemas.microsoft.com/office/powerpoint/2010/main" xmlns="" val="159218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8C2131B-0177-499D-96DE-D0D7311A599A}"/>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4DB32FEA-E4EE-45FC-B2A1-3EAB767DE4E7}"/>
              </a:ext>
            </a:extLst>
          </p:cNvPr>
          <p:cNvSpPr/>
          <p:nvPr/>
        </p:nvSpPr>
        <p:spPr>
          <a:xfrm rot="16200000" flipH="1">
            <a:off x="6059388" y="30901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CEAF235-3526-455D-9B09-64807DBEFF24}"/>
              </a:ext>
            </a:extLst>
          </p:cNvPr>
          <p:cNvSpPr/>
          <p:nvPr/>
        </p:nvSpPr>
        <p:spPr>
          <a:xfrm rot="16200000" flipH="1">
            <a:off x="6059387" y="-56366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840905AD-5E61-4F62-B320-1E004E6F3080}"/>
              </a:ext>
            </a:extLst>
          </p:cNvPr>
          <p:cNvSpPr/>
          <p:nvPr/>
        </p:nvSpPr>
        <p:spPr>
          <a:xfrm>
            <a:off x="5187885" y="615133"/>
            <a:ext cx="6096000" cy="1084015"/>
          </a:xfrm>
          <a:prstGeom prst="rect">
            <a:avLst/>
          </a:prstGeom>
          <a:solidFill>
            <a:schemeClr val="bg1">
              <a:lumMod val="95000"/>
            </a:schemeClr>
          </a:solidFill>
        </p:spPr>
        <p:txBody>
          <a:bodyPr>
            <a:spAutoFit/>
          </a:bodyPr>
          <a:lstStyle/>
          <a:p>
            <a:pPr>
              <a:lnSpc>
                <a:spcPct val="107000"/>
              </a:lnSpc>
              <a:spcAft>
                <a:spcPts val="800"/>
              </a:spcAft>
            </a:pPr>
            <a:endParaRPr lang="en-US" dirty="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Arial" panose="020B0604020202020204" pitchFamily="34" charset="0"/>
                <a:ea typeface="Calibri" panose="020F0502020204030204" pitchFamily="34" charset="0"/>
                <a:cs typeface="Arial" panose="020B0604020202020204" pitchFamily="34" charset="0"/>
              </a:rPr>
              <a:t>Click on the Key Notes and enter the text and then click Continue</a:t>
            </a:r>
          </a:p>
        </p:txBody>
      </p:sp>
      <p:pic>
        <p:nvPicPr>
          <p:cNvPr id="4098" name="Picture 2" descr="C:\Users\gowtham\Desktop\Pipeline_Manager_screenzip\Pipeline_Manager_screen\dflts\2.1.15.png"/>
          <p:cNvPicPr>
            <a:picLocks noChangeAspect="1" noChangeArrowheads="1"/>
          </p:cNvPicPr>
          <p:nvPr/>
        </p:nvPicPr>
        <p:blipFill>
          <a:blip r:embed="rId2" cstate="print"/>
          <a:srcRect/>
          <a:stretch>
            <a:fillRect/>
          </a:stretch>
        </p:blipFill>
        <p:spPr bwMode="auto">
          <a:xfrm>
            <a:off x="1406769" y="480704"/>
            <a:ext cx="2799471" cy="5868460"/>
          </a:xfrm>
          <a:prstGeom prst="rect">
            <a:avLst/>
          </a:prstGeom>
          <a:noFill/>
        </p:spPr>
      </p:pic>
      <p:grpSp>
        <p:nvGrpSpPr>
          <p:cNvPr id="10" name="Group 9">
            <a:extLst>
              <a:ext uri="{FF2B5EF4-FFF2-40B4-BE49-F238E27FC236}">
                <a16:creationId xmlns:a16="http://schemas.microsoft.com/office/drawing/2014/main" xmlns="" id="{DEB0D993-51FB-4313-BBBC-3165ACE4DA51}"/>
              </a:ext>
            </a:extLst>
          </p:cNvPr>
          <p:cNvGrpSpPr/>
          <p:nvPr/>
        </p:nvGrpSpPr>
        <p:grpSpPr>
          <a:xfrm>
            <a:off x="75414" y="6460810"/>
            <a:ext cx="2828041" cy="361756"/>
            <a:chOff x="0" y="6382216"/>
            <a:chExt cx="2498698" cy="473102"/>
          </a:xfrm>
        </p:grpSpPr>
        <p:pic>
          <p:nvPicPr>
            <p:cNvPr id="11" name="Picture 10" descr="isteer_Logo728x1024.png">
              <a:extLst>
                <a:ext uri="{FF2B5EF4-FFF2-40B4-BE49-F238E27FC236}">
                  <a16:creationId xmlns:a16="http://schemas.microsoft.com/office/drawing/2014/main" xmlns="" id="{B75AF506-0FE6-467F-A2F2-8F14C3FAD6C8}"/>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12" name="Picture 11" descr="isteer_Logo728x1024.png">
              <a:extLst>
                <a:ext uri="{FF2B5EF4-FFF2-40B4-BE49-F238E27FC236}">
                  <a16:creationId xmlns:a16="http://schemas.microsoft.com/office/drawing/2014/main" xmlns="" id="{1552EA63-CEC6-4FEF-B86C-FEC7E5A646CA}"/>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Tree>
    <p:extLst>
      <p:ext uri="{BB962C8B-B14F-4D97-AF65-F5344CB8AC3E}">
        <p14:creationId xmlns:p14="http://schemas.microsoft.com/office/powerpoint/2010/main" xmlns="" val="176141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24991502-86C5-4745-83DF-1D11F0B42CFA}"/>
              </a:ext>
            </a:extLst>
          </p:cNvPr>
          <p:cNvSpPr/>
          <p:nvPr/>
        </p:nvSpPr>
        <p:spPr>
          <a:xfrm>
            <a:off x="5530392" y="641303"/>
            <a:ext cx="4974310" cy="338554"/>
          </a:xfrm>
          <a:prstGeom prst="rect">
            <a:avLst/>
          </a:prstGeom>
          <a:solidFill>
            <a:schemeClr val="bg1">
              <a:lumMod val="95000"/>
            </a:schemeClr>
          </a:solidFill>
        </p:spPr>
        <p:txBody>
          <a:bodyPr wrap="none">
            <a:spAutoFit/>
          </a:bodyPr>
          <a:lstStyle/>
          <a:p>
            <a:r>
              <a:rPr lang="en-US" sz="1600" dirty="0">
                <a:latin typeface="Arial" panose="020B0604020202020204" pitchFamily="34" charset="0"/>
                <a:ea typeface="Calibri" panose="020F0502020204030204" pitchFamily="34" charset="0"/>
                <a:cs typeface="Arial" panose="020B0604020202020204" pitchFamily="34" charset="0"/>
              </a:rPr>
              <a:t>After entering all the field’s click on the ‘Save’ button </a:t>
            </a: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75A4EC84-BBCD-478B-96E2-AB9705256E1A}"/>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7" name="Rectangle 6">
            <a:extLst>
              <a:ext uri="{FF2B5EF4-FFF2-40B4-BE49-F238E27FC236}">
                <a16:creationId xmlns:a16="http://schemas.microsoft.com/office/drawing/2014/main" xmlns="" id="{60328F75-2443-4BF5-8926-1FFC5D6DF057}"/>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995F0EF1-3907-4D10-AF9D-DBCE65AB6AB0}"/>
              </a:ext>
            </a:extLst>
          </p:cNvPr>
          <p:cNvSpPr/>
          <p:nvPr/>
        </p:nvSpPr>
        <p:spPr>
          <a:xfrm rot="16200000" flipH="1">
            <a:off x="6134802" y="323762"/>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41502F5A-FE13-4139-A560-4EF7DFC07AC5}"/>
              </a:ext>
            </a:extLst>
          </p:cNvPr>
          <p:cNvGrpSpPr/>
          <p:nvPr/>
        </p:nvGrpSpPr>
        <p:grpSpPr>
          <a:xfrm>
            <a:off x="75414" y="6460810"/>
            <a:ext cx="2828041" cy="361756"/>
            <a:chOff x="0" y="6382216"/>
            <a:chExt cx="2498698" cy="473102"/>
          </a:xfrm>
        </p:grpSpPr>
        <p:pic>
          <p:nvPicPr>
            <p:cNvPr id="10" name="Picture 9" descr="isteer_Logo728x1024.png">
              <a:extLst>
                <a:ext uri="{FF2B5EF4-FFF2-40B4-BE49-F238E27FC236}">
                  <a16:creationId xmlns:a16="http://schemas.microsoft.com/office/drawing/2014/main" xmlns="" id="{6349CE79-CEBA-4048-B4D4-2069D86FB54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1" name="Picture 10" descr="isteer_Logo728x1024.png">
              <a:extLst>
                <a:ext uri="{FF2B5EF4-FFF2-40B4-BE49-F238E27FC236}">
                  <a16:creationId xmlns:a16="http://schemas.microsoft.com/office/drawing/2014/main" xmlns="" id="{3182CFE9-2DED-4E49-AD6E-89A2C9167547}"/>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13" name="Picture 2" descr="C:\Users\gowtham\Desktop\Pipeline_Manager_screenzip\Pipeline_Manager_screen\DSR\6.1.3.png"/>
          <p:cNvPicPr>
            <a:picLocks noChangeAspect="1" noChangeArrowheads="1"/>
          </p:cNvPicPr>
          <p:nvPr/>
        </p:nvPicPr>
        <p:blipFill>
          <a:blip r:embed="rId4" cstate="print"/>
          <a:srcRect/>
          <a:stretch>
            <a:fillRect/>
          </a:stretch>
        </p:blipFill>
        <p:spPr bwMode="auto">
          <a:xfrm>
            <a:off x="1268084" y="484536"/>
            <a:ext cx="2756214" cy="5724802"/>
          </a:xfrm>
          <a:prstGeom prst="rect">
            <a:avLst/>
          </a:prstGeom>
          <a:noFill/>
        </p:spPr>
      </p:pic>
    </p:spTree>
    <p:extLst>
      <p:ext uri="{BB962C8B-B14F-4D97-AF65-F5344CB8AC3E}">
        <p14:creationId xmlns:p14="http://schemas.microsoft.com/office/powerpoint/2010/main" xmlns="" val="246389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089FB517-0175-442B-8DC6-BD437A5C4CD0}"/>
              </a:ext>
            </a:extLst>
          </p:cNvPr>
          <p:cNvSpPr txBox="1">
            <a:spLocks noGrp="1"/>
          </p:cNvSpPr>
          <p:nvPr>
            <p:ph idx="1"/>
          </p:nvPr>
        </p:nvSpPr>
        <p:spPr>
          <a:xfrm>
            <a:off x="0" y="0"/>
            <a:ext cx="10515600" cy="424732"/>
          </a:xfrm>
          <a:prstGeom prst="rect">
            <a:avLst/>
          </a:prstGeom>
          <a:noFill/>
        </p:spPr>
        <p:txBody>
          <a:bodyPr wrap="square" rtlCol="0">
            <a:spAutoFit/>
          </a:bodyPr>
          <a:lstStyle/>
          <a:p>
            <a:pPr marL="0" indent="0">
              <a:buNone/>
            </a:pPr>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4A3B2786-3F42-4ABC-92E4-B81CF4E2DD7D}"/>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71D2893D-BA13-472B-980C-A496389FF8C6}"/>
              </a:ext>
            </a:extLst>
          </p:cNvPr>
          <p:cNvSpPr/>
          <p:nvPr/>
        </p:nvSpPr>
        <p:spPr>
          <a:xfrm rot="16200000" flipH="1">
            <a:off x="6059389" y="349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DF9493DA-1DF4-4D9D-9D64-890123E1C4D5}"/>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6244BABC-CD9C-4B70-9A72-D38A3A1067CA}"/>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CC460620-8C64-4CE9-8D11-735A004D6596}"/>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Rectangle 10">
            <a:extLst>
              <a:ext uri="{FF2B5EF4-FFF2-40B4-BE49-F238E27FC236}">
                <a16:creationId xmlns:a16="http://schemas.microsoft.com/office/drawing/2014/main" xmlns="" id="{7610CAA7-BA3A-4E70-B0A2-7CE2672401A7}"/>
              </a:ext>
            </a:extLst>
          </p:cNvPr>
          <p:cNvSpPr/>
          <p:nvPr/>
        </p:nvSpPr>
        <p:spPr>
          <a:xfrm>
            <a:off x="5533536" y="644684"/>
            <a:ext cx="6096000" cy="1229632"/>
          </a:xfrm>
          <a:prstGeom prst="rect">
            <a:avLst/>
          </a:prstGeom>
          <a:solidFill>
            <a:schemeClr val="bg1">
              <a:lumMod val="95000"/>
            </a:schemeClr>
          </a:solidFill>
        </p:spPr>
        <p:txBody>
          <a:bodyPr>
            <a:spAutoFit/>
          </a:bodyPr>
          <a:lstStyle/>
          <a:p>
            <a:pPr algn="just">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My Review</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When clicked on the My Review tab the below screen appears. In this view, the list of all the opportunities who required the D-FLT Support.</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074" name="Picture 2" descr="C:\Users\gowtham\Desktop\Pipeline_Manager_screenzip\Pipeline_Manager_screen\dflts\2.1.png"/>
          <p:cNvPicPr>
            <a:picLocks noChangeAspect="1" noChangeArrowheads="1"/>
          </p:cNvPicPr>
          <p:nvPr/>
        </p:nvPicPr>
        <p:blipFill>
          <a:blip r:embed="rId4" cstate="print"/>
          <a:srcRect/>
          <a:stretch>
            <a:fillRect/>
          </a:stretch>
        </p:blipFill>
        <p:spPr bwMode="auto">
          <a:xfrm>
            <a:off x="1125415" y="530374"/>
            <a:ext cx="2841662" cy="5684708"/>
          </a:xfrm>
          <a:prstGeom prst="rect">
            <a:avLst/>
          </a:prstGeom>
          <a:noFill/>
        </p:spPr>
      </p:pic>
    </p:spTree>
    <p:extLst>
      <p:ext uri="{BB962C8B-B14F-4D97-AF65-F5344CB8AC3E}">
        <p14:creationId xmlns:p14="http://schemas.microsoft.com/office/powerpoint/2010/main" xmlns="" val="1161840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D52A2A6-59CC-45B2-AEF2-EB7C3D5E426D}"/>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7" name="Rectangle 6">
            <a:extLst>
              <a:ext uri="{FF2B5EF4-FFF2-40B4-BE49-F238E27FC236}">
                <a16:creationId xmlns:a16="http://schemas.microsoft.com/office/drawing/2014/main" xmlns="" id="{31687F97-78E4-4399-AF0D-70CAC865B3DE}"/>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BD1D11D8-6185-485D-B3DE-913E7B3BACE1}"/>
              </a:ext>
            </a:extLst>
          </p:cNvPr>
          <p:cNvSpPr/>
          <p:nvPr/>
        </p:nvSpPr>
        <p:spPr>
          <a:xfrm rot="16200000" flipH="1">
            <a:off x="6059389" y="344316"/>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61AD676B-7277-40A3-800A-BCBF5B55282F}"/>
              </a:ext>
            </a:extLst>
          </p:cNvPr>
          <p:cNvGrpSpPr/>
          <p:nvPr/>
        </p:nvGrpSpPr>
        <p:grpSpPr>
          <a:xfrm>
            <a:off x="89482" y="6505064"/>
            <a:ext cx="2828041" cy="303434"/>
            <a:chOff x="0" y="6382216"/>
            <a:chExt cx="2498698" cy="473102"/>
          </a:xfrm>
        </p:grpSpPr>
        <p:pic>
          <p:nvPicPr>
            <p:cNvPr id="10" name="Picture 9" descr="isteer_Logo728x1024.png">
              <a:extLst>
                <a:ext uri="{FF2B5EF4-FFF2-40B4-BE49-F238E27FC236}">
                  <a16:creationId xmlns:a16="http://schemas.microsoft.com/office/drawing/2014/main" xmlns="" id="{53B09CEF-7C63-4D58-AFA8-CE491956CF28}"/>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1" name="Picture 10" descr="isteer_Logo728x1024.png">
              <a:extLst>
                <a:ext uri="{FF2B5EF4-FFF2-40B4-BE49-F238E27FC236}">
                  <a16:creationId xmlns:a16="http://schemas.microsoft.com/office/drawing/2014/main" xmlns="" id="{D1F28BFA-2F0B-498C-9D57-7082599D2E9D}"/>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2" name="Rectangle 11">
            <a:extLst>
              <a:ext uri="{FF2B5EF4-FFF2-40B4-BE49-F238E27FC236}">
                <a16:creationId xmlns:a16="http://schemas.microsoft.com/office/drawing/2014/main" xmlns="" id="{23908732-5E28-445F-883A-D8B204EE95E6}"/>
              </a:ext>
            </a:extLst>
          </p:cNvPr>
          <p:cNvSpPr/>
          <p:nvPr/>
        </p:nvSpPr>
        <p:spPr>
          <a:xfrm>
            <a:off x="5108961" y="651991"/>
            <a:ext cx="6096000" cy="882742"/>
          </a:xfrm>
          <a:prstGeom prst="rect">
            <a:avLst/>
          </a:prstGeom>
          <a:solidFill>
            <a:schemeClr val="bg1">
              <a:lumMod val="95000"/>
            </a:schemeClr>
          </a:solidFill>
        </p:spPr>
        <p:txBody>
          <a:bodyPr>
            <a:spAutoFit/>
          </a:bodyPr>
          <a:lstStyle/>
          <a:p>
            <a:pPr>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By clicking on the specific Opportunity. The below screen appears with opportunity details. In D-FLT Support tick the check box from the list.</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122" name="Picture 2" descr="C:\Users\gowtham\Desktop\Pipeline_Manager_screenzip\Pipeline_Manager_screen\dflts\2.1.12.png"/>
          <p:cNvPicPr>
            <a:picLocks noChangeAspect="1" noChangeArrowheads="1"/>
          </p:cNvPicPr>
          <p:nvPr/>
        </p:nvPicPr>
        <p:blipFill>
          <a:blip r:embed="rId4" cstate="print"/>
          <a:srcRect/>
          <a:stretch>
            <a:fillRect/>
          </a:stretch>
        </p:blipFill>
        <p:spPr bwMode="auto">
          <a:xfrm>
            <a:off x="1133509" y="536319"/>
            <a:ext cx="2789292" cy="5793504"/>
          </a:xfrm>
          <a:prstGeom prst="rect">
            <a:avLst/>
          </a:prstGeom>
          <a:noFill/>
        </p:spPr>
      </p:pic>
    </p:spTree>
    <p:extLst>
      <p:ext uri="{BB962C8B-B14F-4D97-AF65-F5344CB8AC3E}">
        <p14:creationId xmlns:p14="http://schemas.microsoft.com/office/powerpoint/2010/main" xmlns="" val="429284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02FCD9F-E158-4945-B23C-9015B22A05A6}"/>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D951C5C5-933F-481B-951D-973DF778FA57}"/>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FCEF5F14-BF81-4D42-81B5-42350348B74F}"/>
              </a:ext>
            </a:extLst>
          </p:cNvPr>
          <p:cNvSpPr/>
          <p:nvPr/>
        </p:nvSpPr>
        <p:spPr>
          <a:xfrm rot="16200000" flipH="1">
            <a:off x="6059388" y="411494"/>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199128B9-8058-4A29-B6FA-D124F5CF9272}"/>
              </a:ext>
            </a:extLst>
          </p:cNvPr>
          <p:cNvGrpSpPr/>
          <p:nvPr/>
        </p:nvGrpSpPr>
        <p:grpSpPr>
          <a:xfrm>
            <a:off x="75414" y="6544106"/>
            <a:ext cx="2828041" cy="278460"/>
            <a:chOff x="0" y="6382216"/>
            <a:chExt cx="2498698" cy="473102"/>
          </a:xfrm>
        </p:grpSpPr>
        <p:pic>
          <p:nvPicPr>
            <p:cNvPr id="8" name="Picture 7" descr="isteer_Logo728x1024.png">
              <a:extLst>
                <a:ext uri="{FF2B5EF4-FFF2-40B4-BE49-F238E27FC236}">
                  <a16:creationId xmlns:a16="http://schemas.microsoft.com/office/drawing/2014/main" xmlns="" id="{BC5895D5-5CB1-4EFA-BE58-AB46AAE82A84}"/>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E9986EFC-66C8-4758-8D61-96D894027F55}"/>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B5F6DE58-BF9F-4F14-8683-19EA0873BC89}"/>
              </a:ext>
            </a:extLst>
          </p:cNvPr>
          <p:cNvSpPr/>
          <p:nvPr/>
        </p:nvSpPr>
        <p:spPr>
          <a:xfrm>
            <a:off x="4820239" y="758051"/>
            <a:ext cx="6096000" cy="600101"/>
          </a:xfrm>
          <a:prstGeom prst="rect">
            <a:avLst/>
          </a:prstGeom>
          <a:solidFill>
            <a:schemeClr val="bg1">
              <a:lumMod val="95000"/>
            </a:schemeClr>
          </a:solidFill>
        </p:spPr>
        <p:txBody>
          <a:bodyPr>
            <a:spAutoFit/>
          </a:bodyPr>
          <a:lstStyle/>
          <a:p>
            <a:pPr>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After clicking on the ‘Save’ button ‘Saved Successfully message is appeared. </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2" descr="C:\Users\gowtham\Desktop\Pipeline_Manager_screenzip\Pipeline_Manager_screen\DSR\6.1.1.png"/>
          <p:cNvPicPr>
            <a:picLocks noChangeAspect="1" noChangeArrowheads="1"/>
          </p:cNvPicPr>
          <p:nvPr/>
        </p:nvPicPr>
        <p:blipFill>
          <a:blip r:embed="rId4" cstate="print"/>
          <a:srcRect/>
          <a:stretch>
            <a:fillRect/>
          </a:stretch>
        </p:blipFill>
        <p:spPr bwMode="auto">
          <a:xfrm>
            <a:off x="1291466" y="459754"/>
            <a:ext cx="2820304" cy="5857916"/>
          </a:xfrm>
          <a:prstGeom prst="rect">
            <a:avLst/>
          </a:prstGeom>
          <a:noFill/>
        </p:spPr>
      </p:pic>
    </p:spTree>
    <p:extLst>
      <p:ext uri="{BB962C8B-B14F-4D97-AF65-F5344CB8AC3E}">
        <p14:creationId xmlns:p14="http://schemas.microsoft.com/office/powerpoint/2010/main" xmlns="" val="4255916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97137BE-4FAD-463C-986B-E619BEE21087}"/>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C2873F9F-ED89-4CA4-9F98-5E14284BA269}"/>
              </a:ext>
            </a:extLst>
          </p:cNvPr>
          <p:cNvSpPr/>
          <p:nvPr/>
        </p:nvSpPr>
        <p:spPr>
          <a:xfrm rot="16200000" flipH="1">
            <a:off x="6059388" y="-565595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56920713-4C95-4B60-A871-8937B3F8F95A}"/>
              </a:ext>
            </a:extLst>
          </p:cNvPr>
          <p:cNvSpPr/>
          <p:nvPr/>
        </p:nvSpPr>
        <p:spPr>
          <a:xfrm rot="16200000" flipH="1">
            <a:off x="6059387" y="386023"/>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D7DF80AE-5C89-4569-B7F6-0FDD9BBE6D98}"/>
              </a:ext>
            </a:extLst>
          </p:cNvPr>
          <p:cNvGrpSpPr/>
          <p:nvPr/>
        </p:nvGrpSpPr>
        <p:grpSpPr>
          <a:xfrm>
            <a:off x="75414" y="6519132"/>
            <a:ext cx="2828041" cy="303434"/>
            <a:chOff x="0" y="6382216"/>
            <a:chExt cx="2498698" cy="473102"/>
          </a:xfrm>
        </p:grpSpPr>
        <p:pic>
          <p:nvPicPr>
            <p:cNvPr id="9" name="Picture 8" descr="isteer_Logo728x1024.png">
              <a:extLst>
                <a:ext uri="{FF2B5EF4-FFF2-40B4-BE49-F238E27FC236}">
                  <a16:creationId xmlns:a16="http://schemas.microsoft.com/office/drawing/2014/main" xmlns="" id="{C1EF6CB5-8F59-4447-9DEA-3A656946200C}"/>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C3F9B141-D52B-4397-96A2-B65837AE4CA3}"/>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2" name="Content Placeholder 2">
            <a:extLst>
              <a:ext uri="{FF2B5EF4-FFF2-40B4-BE49-F238E27FC236}">
                <a16:creationId xmlns:a16="http://schemas.microsoft.com/office/drawing/2014/main" xmlns="" id="{9427AF2C-53AB-4EB9-9C49-7E35C2D5AC86}"/>
              </a:ext>
            </a:extLst>
          </p:cNvPr>
          <p:cNvSpPr>
            <a:spLocks noGrp="1"/>
          </p:cNvSpPr>
          <p:nvPr>
            <p:ph idx="1"/>
          </p:nvPr>
        </p:nvSpPr>
        <p:spPr>
          <a:xfrm>
            <a:off x="6019013" y="1469119"/>
            <a:ext cx="6015088" cy="747593"/>
          </a:xfrm>
          <a:solidFill>
            <a:schemeClr val="bg1">
              <a:lumMod val="95000"/>
            </a:schemeClr>
          </a:solidFill>
        </p:spPr>
        <p:txBody>
          <a:bodyPr/>
          <a:lstStyle/>
          <a:p>
            <a:pPr marL="0" indent="0" algn="just">
              <a:buNone/>
            </a:pPr>
            <a:r>
              <a:rPr lang="en-US" sz="1600" dirty="0">
                <a:latin typeface="Arial" panose="020B0604020202020204" pitchFamily="34" charset="0"/>
                <a:cs typeface="Arial" panose="020B0604020202020204" pitchFamily="34" charset="0"/>
              </a:rPr>
              <a:t>After clicking on the How To Use tab, the below screen is displayed with Manuals in PDF Format.</a:t>
            </a:r>
          </a:p>
          <a:p>
            <a:pPr marL="0" indent="0">
              <a:buNone/>
            </a:pPr>
            <a:endParaRPr lang="en-US" dirty="0"/>
          </a:p>
        </p:txBody>
      </p:sp>
      <p:sp>
        <p:nvSpPr>
          <p:cNvPr id="13" name="Title 1">
            <a:extLst>
              <a:ext uri="{FF2B5EF4-FFF2-40B4-BE49-F238E27FC236}">
                <a16:creationId xmlns:a16="http://schemas.microsoft.com/office/drawing/2014/main" xmlns="" id="{BBAC7EF6-6CB7-4893-BAD6-525FF444B8FE}"/>
              </a:ext>
            </a:extLst>
          </p:cNvPr>
          <p:cNvSpPr>
            <a:spLocks noGrp="1"/>
          </p:cNvSpPr>
          <p:nvPr>
            <p:ph type="title"/>
          </p:nvPr>
        </p:nvSpPr>
        <p:spPr>
          <a:xfrm>
            <a:off x="6019013" y="697112"/>
            <a:ext cx="1574278" cy="461665"/>
          </a:xfrm>
          <a:solidFill>
            <a:schemeClr val="bg1">
              <a:lumMod val="95000"/>
            </a:schemeClr>
          </a:solidFill>
        </p:spPr>
        <p:txBody>
          <a:bodyPr>
            <a:normAutofit fontScale="90000"/>
          </a:bodyPr>
          <a:lstStyle/>
          <a:p>
            <a:r>
              <a:rPr lang="en-US" sz="1800" b="1" dirty="0">
                <a:latin typeface="Arial" panose="020B0604020202020204" pitchFamily="34" charset="0"/>
                <a:cs typeface="Arial" panose="020B0604020202020204" pitchFamily="34" charset="0"/>
              </a:rPr>
              <a:t/>
            </a:r>
            <a:br>
              <a:rPr lang="en-US" sz="1800" b="1" dirty="0">
                <a:latin typeface="Arial" panose="020B0604020202020204" pitchFamily="34" charset="0"/>
                <a:cs typeface="Arial" panose="020B0604020202020204" pitchFamily="34" charset="0"/>
              </a:rPr>
            </a:br>
            <a:r>
              <a:rPr lang="en-US" sz="1800" b="1" dirty="0">
                <a:latin typeface="Arial" panose="020B0604020202020204" pitchFamily="34" charset="0"/>
                <a:cs typeface="Arial" panose="020B0604020202020204" pitchFamily="34" charset="0"/>
              </a:rPr>
              <a:t>How To Use</a:t>
            </a:r>
            <a:endParaRPr lang="en-US" sz="1800" dirty="0"/>
          </a:p>
        </p:txBody>
      </p:sp>
      <p:pic>
        <p:nvPicPr>
          <p:cNvPr id="14" name="Picture 2" descr="C:\Users\gowtham\Desktop\Pipeline_Manager_screenzip\Pipeline_Manager_screen\DSR\6.7.1.png"/>
          <p:cNvPicPr>
            <a:picLocks noChangeAspect="1" noChangeArrowheads="1"/>
          </p:cNvPicPr>
          <p:nvPr/>
        </p:nvPicPr>
        <p:blipFill>
          <a:blip r:embed="rId4" cstate="print"/>
          <a:srcRect/>
          <a:stretch>
            <a:fillRect/>
          </a:stretch>
        </p:blipFill>
        <p:spPr bwMode="auto">
          <a:xfrm>
            <a:off x="778370" y="571480"/>
            <a:ext cx="2765878" cy="5744872"/>
          </a:xfrm>
          <a:prstGeom prst="rect">
            <a:avLst/>
          </a:prstGeom>
          <a:noFill/>
        </p:spPr>
      </p:pic>
    </p:spTree>
    <p:extLst>
      <p:ext uri="{BB962C8B-B14F-4D97-AF65-F5344CB8AC3E}">
        <p14:creationId xmlns:p14="http://schemas.microsoft.com/office/powerpoint/2010/main" xmlns="" val="1557419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47D6776-655A-47C8-A5C1-6DB93976780D}"/>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5769E09C-80E2-463D-ACD2-74022D4C9E72}"/>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B8808D17-450C-4754-B9C6-FF0D0EC836EF}"/>
              </a:ext>
            </a:extLst>
          </p:cNvPr>
          <p:cNvSpPr/>
          <p:nvPr/>
        </p:nvSpPr>
        <p:spPr>
          <a:xfrm rot="16200000" flipH="1">
            <a:off x="6059389" y="322118"/>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507137B0-FD40-449A-A793-06ABC8E567D8}"/>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9E28B228-4D45-4533-A822-C62C31707F72}"/>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5BAFED27-1DB5-45D2-BF94-32AA58611FFC}"/>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4403FC81-277C-4177-B091-CFCE276CBB53}"/>
              </a:ext>
            </a:extLst>
          </p:cNvPr>
          <p:cNvSpPr/>
          <p:nvPr/>
        </p:nvSpPr>
        <p:spPr>
          <a:xfrm>
            <a:off x="5370138" y="647928"/>
            <a:ext cx="6096000" cy="985334"/>
          </a:xfrm>
          <a:prstGeom prst="rect">
            <a:avLst/>
          </a:prstGeom>
          <a:solidFill>
            <a:schemeClr val="bg1">
              <a:lumMod val="95000"/>
            </a:schemeClr>
          </a:solidFill>
        </p:spPr>
        <p:txBody>
          <a:bodyPr>
            <a:spAutoFit/>
          </a:bodyPr>
          <a:lstStyle/>
          <a:p>
            <a:pPr algn="just">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Settings</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After clicking on the Settings tab, the below screen is displayed with Select Language, Select Unit and Change Password.</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2" descr="C:\Users\gowtham\Desktop\Pipeline_Manager_screenzip\Pipeline_Manager_screen\DSR\6.8.1.png"/>
          <p:cNvPicPr>
            <a:picLocks noChangeAspect="1" noChangeArrowheads="1"/>
          </p:cNvPicPr>
          <p:nvPr/>
        </p:nvPicPr>
        <p:blipFill>
          <a:blip r:embed="rId4" cstate="print"/>
          <a:srcRect/>
          <a:stretch>
            <a:fillRect/>
          </a:stretch>
        </p:blipFill>
        <p:spPr bwMode="auto">
          <a:xfrm>
            <a:off x="1339110" y="490939"/>
            <a:ext cx="2822804" cy="5863110"/>
          </a:xfrm>
          <a:prstGeom prst="rect">
            <a:avLst/>
          </a:prstGeom>
          <a:noFill/>
        </p:spPr>
      </p:pic>
    </p:spTree>
    <p:extLst>
      <p:ext uri="{BB962C8B-B14F-4D97-AF65-F5344CB8AC3E}">
        <p14:creationId xmlns:p14="http://schemas.microsoft.com/office/powerpoint/2010/main" xmlns="" val="271751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5AC6DF8-58A9-4ED3-BCD6-D7657DDEFEB4}"/>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62AB2DA6-31CA-415C-8E84-878B7C5F3871}"/>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04A4529B-A24D-46C8-9A05-5A2FBF34D2D5}"/>
              </a:ext>
            </a:extLst>
          </p:cNvPr>
          <p:cNvSpPr/>
          <p:nvPr/>
        </p:nvSpPr>
        <p:spPr>
          <a:xfrm rot="16200000" flipH="1">
            <a:off x="6059388" y="349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F5242011-2926-495B-B3BE-CB30AE1061F7}"/>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15DB26E4-B910-4512-8D46-7E59DA873DD2}"/>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3B2B303D-3FA3-413B-ACC7-2D87C53AD34A}"/>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081AFAA4-AE4C-47F3-B5D2-ED032C18B8DC}"/>
              </a:ext>
            </a:extLst>
          </p:cNvPr>
          <p:cNvSpPr/>
          <p:nvPr/>
        </p:nvSpPr>
        <p:spPr>
          <a:xfrm>
            <a:off x="5184975" y="739774"/>
            <a:ext cx="6096000" cy="619272"/>
          </a:xfrm>
          <a:prstGeom prst="rect">
            <a:avLst/>
          </a:prstGeom>
          <a:solidFill>
            <a:schemeClr val="bg1">
              <a:lumMod val="95000"/>
            </a:schemeClr>
          </a:solidFill>
        </p:spPr>
        <p:txBody>
          <a:bodyPr>
            <a:spAutoFit/>
          </a:bodyPr>
          <a:lstStyle/>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Click on the Select Language, the pop up window is appeared with different languages. Then we can the select language.</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2" descr="C:\Users\gowtham\Desktop\Pipeline_Manager_screenzip\Pipeline_Manager_screen\DSR\6.8.131.png"/>
          <p:cNvPicPr>
            <a:picLocks noChangeAspect="1" noChangeArrowheads="1"/>
          </p:cNvPicPr>
          <p:nvPr/>
        </p:nvPicPr>
        <p:blipFill>
          <a:blip r:embed="rId4" cstate="print"/>
          <a:srcRect/>
          <a:stretch>
            <a:fillRect/>
          </a:stretch>
        </p:blipFill>
        <p:spPr bwMode="auto">
          <a:xfrm>
            <a:off x="1500188" y="518528"/>
            <a:ext cx="2763094" cy="5739088"/>
          </a:xfrm>
          <a:prstGeom prst="rect">
            <a:avLst/>
          </a:prstGeom>
          <a:noFill/>
        </p:spPr>
      </p:pic>
    </p:spTree>
    <p:extLst>
      <p:ext uri="{BB962C8B-B14F-4D97-AF65-F5344CB8AC3E}">
        <p14:creationId xmlns:p14="http://schemas.microsoft.com/office/powerpoint/2010/main" xmlns="" val="370881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EA66F80-28B8-4253-AF53-1FE5AA350E43}"/>
              </a:ext>
            </a:extLst>
          </p:cNvPr>
          <p:cNvSpPr txBox="1">
            <a:spLocks/>
          </p:cNvSpPr>
          <p:nvPr/>
        </p:nvSpPr>
        <p:spPr>
          <a:xfrm>
            <a:off x="733425" y="593593"/>
            <a:ext cx="2037075" cy="60219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Table of Contents</a:t>
            </a:r>
          </a:p>
        </p:txBody>
      </p:sp>
      <p:sp>
        <p:nvSpPr>
          <p:cNvPr id="5" name="TextBox 4">
            <a:extLst>
              <a:ext uri="{FF2B5EF4-FFF2-40B4-BE49-F238E27FC236}">
                <a16:creationId xmlns:a16="http://schemas.microsoft.com/office/drawing/2014/main" xmlns="" id="{919F766B-2958-417F-9709-31B5A9300A01}"/>
              </a:ext>
            </a:extLst>
          </p:cNvPr>
          <p:cNvSpPr txBox="1"/>
          <p:nvPr/>
        </p:nvSpPr>
        <p:spPr>
          <a:xfrm>
            <a:off x="75413" y="35434"/>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6" name="Rectangle 5">
            <a:extLst>
              <a:ext uri="{FF2B5EF4-FFF2-40B4-BE49-F238E27FC236}">
                <a16:creationId xmlns:a16="http://schemas.microsoft.com/office/drawing/2014/main" xmlns="" id="{ACC2527E-D3F8-4548-8446-3D289BEFE80A}"/>
              </a:ext>
            </a:extLst>
          </p:cNvPr>
          <p:cNvSpPr/>
          <p:nvPr/>
        </p:nvSpPr>
        <p:spPr>
          <a:xfrm rot="16200000" flipH="1">
            <a:off x="6059389" y="-5610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8893535D-4BF7-406F-8A7C-CC13FCC5D88F}"/>
              </a:ext>
            </a:extLst>
          </p:cNvPr>
          <p:cNvSpPr/>
          <p:nvPr/>
        </p:nvSpPr>
        <p:spPr>
          <a:xfrm rot="16200000" flipH="1">
            <a:off x="6059388" y="276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7A995A94-5ABA-4D5C-8CE2-D00B51FF9CAC}"/>
              </a:ext>
            </a:extLst>
          </p:cNvPr>
          <p:cNvGrpSpPr/>
          <p:nvPr/>
        </p:nvGrpSpPr>
        <p:grpSpPr>
          <a:xfrm>
            <a:off x="75414" y="6460810"/>
            <a:ext cx="2828041" cy="361756"/>
            <a:chOff x="0" y="6382216"/>
            <a:chExt cx="2498698" cy="473102"/>
          </a:xfrm>
        </p:grpSpPr>
        <p:pic>
          <p:nvPicPr>
            <p:cNvPr id="9" name="Picture 8" descr="isteer_Logo728x1024.png">
              <a:extLst>
                <a:ext uri="{FF2B5EF4-FFF2-40B4-BE49-F238E27FC236}">
                  <a16:creationId xmlns:a16="http://schemas.microsoft.com/office/drawing/2014/main" xmlns="" id="{5D1F37A1-255F-483B-9AC0-5D3CDD0D8419}"/>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F4CC7C69-D1AF-4FE3-948F-95041B794238}"/>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Content Placeholder 2">
            <a:extLst>
              <a:ext uri="{FF2B5EF4-FFF2-40B4-BE49-F238E27FC236}">
                <a16:creationId xmlns:a16="http://schemas.microsoft.com/office/drawing/2014/main" xmlns="" id="{4B7EB307-9A99-40EA-853E-3E343153216A}"/>
              </a:ext>
            </a:extLst>
          </p:cNvPr>
          <p:cNvSpPr>
            <a:spLocks noGrp="1"/>
          </p:cNvSpPr>
          <p:nvPr>
            <p:ph idx="1"/>
          </p:nvPr>
        </p:nvSpPr>
        <p:spPr>
          <a:xfrm>
            <a:off x="733425" y="1352379"/>
            <a:ext cx="3838575" cy="3624974"/>
          </a:xfrm>
          <a:solidFill>
            <a:schemeClr val="bg1">
              <a:lumMod val="95000"/>
            </a:schemeClr>
          </a:solidFill>
        </p:spPr>
        <p:txBody>
          <a:bodyPr>
            <a:normAutofit/>
          </a:bodyPr>
          <a:lstStyle/>
          <a:p>
            <a:pPr lvl="0"/>
            <a:r>
              <a:rPr lang="en-US" sz="1600" dirty="0">
                <a:latin typeface="Arial" panose="020B0604020202020204" pitchFamily="34" charset="0"/>
                <a:cs typeface="Arial" panose="020B0604020202020204" pitchFamily="34" charset="0"/>
              </a:rPr>
              <a:t>Acronyms</a:t>
            </a:r>
          </a:p>
          <a:p>
            <a:pPr lvl="0"/>
            <a:r>
              <a:rPr lang="en-US" sz="1600" dirty="0">
                <a:latin typeface="Arial" panose="020B0604020202020204" pitchFamily="34" charset="0"/>
                <a:cs typeface="Arial" panose="020B0604020202020204" pitchFamily="34" charset="0"/>
              </a:rPr>
              <a:t>Log in Screen</a:t>
            </a:r>
          </a:p>
          <a:p>
            <a:pPr lvl="0"/>
            <a:r>
              <a:rPr lang="en-US" sz="1600" dirty="0">
                <a:latin typeface="Arial" panose="020B0604020202020204" pitchFamily="34" charset="0"/>
                <a:cs typeface="Arial" panose="020B0604020202020204" pitchFamily="34" charset="0"/>
              </a:rPr>
              <a:t>D-FLTS Home Page</a:t>
            </a:r>
          </a:p>
          <a:p>
            <a:pPr lvl="0"/>
            <a:r>
              <a:rPr lang="en-US" sz="1600" dirty="0">
                <a:latin typeface="Arial" panose="020B0604020202020204" pitchFamily="34" charset="0"/>
                <a:cs typeface="Arial" panose="020B0604020202020204" pitchFamily="34" charset="0"/>
              </a:rPr>
              <a:t>My Reviews</a:t>
            </a:r>
          </a:p>
          <a:p>
            <a:pPr lvl="0"/>
            <a:r>
              <a:rPr lang="en-US" sz="1600" dirty="0">
                <a:latin typeface="Arial" panose="020B0604020202020204" pitchFamily="34" charset="0"/>
                <a:cs typeface="Arial" panose="020B0604020202020204" pitchFamily="34" charset="0"/>
              </a:rPr>
              <a:t>Settings</a:t>
            </a:r>
          </a:p>
          <a:p>
            <a:pPr lvl="0"/>
            <a:r>
              <a:rPr lang="en-US" sz="1600" dirty="0">
                <a:latin typeface="Arial" panose="020B0604020202020204" pitchFamily="34" charset="0"/>
                <a:cs typeface="Arial" panose="020B0604020202020204" pitchFamily="34" charset="0"/>
              </a:rPr>
              <a:t>Help</a:t>
            </a:r>
          </a:p>
          <a:p>
            <a:pPr lvl="0"/>
            <a:r>
              <a:rPr lang="en-US" sz="1600" dirty="0">
                <a:latin typeface="Arial" panose="020B0604020202020204" pitchFamily="34" charset="0"/>
                <a:cs typeface="Arial" panose="020B0604020202020204" pitchFamily="34" charset="0"/>
              </a:rPr>
              <a:t>Log Off</a:t>
            </a:r>
          </a:p>
          <a:p>
            <a:endParaRPr lang="en-US" dirty="0"/>
          </a:p>
        </p:txBody>
      </p:sp>
    </p:spTree>
    <p:extLst>
      <p:ext uri="{BB962C8B-B14F-4D97-AF65-F5344CB8AC3E}">
        <p14:creationId xmlns:p14="http://schemas.microsoft.com/office/powerpoint/2010/main" xmlns="" val="3018418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DB8903B-C155-4FCE-8DD0-010855C50C83}"/>
              </a:ext>
            </a:extLst>
          </p:cNvPr>
          <p:cNvSpPr/>
          <p:nvPr/>
        </p:nvSpPr>
        <p:spPr>
          <a:xfrm>
            <a:off x="5630944" y="543880"/>
            <a:ext cx="6096000" cy="863570"/>
          </a:xfrm>
          <a:prstGeom prst="rect">
            <a:avLst/>
          </a:prstGeom>
          <a:solidFill>
            <a:schemeClr val="bg1">
              <a:lumMod val="95000"/>
            </a:schemeClr>
          </a:solidFill>
        </p:spPr>
        <p:txBody>
          <a:bodyPr>
            <a:spAutoFit/>
          </a:bodyPr>
          <a:lstStyle/>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Click on the Select Unit, the pop up window is appeared with different Units. In that we can select the Units Cubic meter or Kilo </a:t>
            </a:r>
            <a:r>
              <a:rPr lang="en-US" sz="1600" dirty="0" err="1">
                <a:latin typeface="Arial" panose="020B0604020202020204" pitchFamily="34" charset="0"/>
                <a:ea typeface="Calibri" panose="020F0502020204030204" pitchFamily="34" charset="0"/>
                <a:cs typeface="Arial" panose="020B0604020202020204" pitchFamily="34" charset="0"/>
              </a:rPr>
              <a:t>Litre</a:t>
            </a:r>
            <a:r>
              <a:rPr lang="en-US" sz="1600" dirty="0">
                <a:latin typeface="Arial" panose="020B0604020202020204" pitchFamily="34" charset="0"/>
                <a:ea typeface="Calibri" panose="020F0502020204030204" pitchFamily="34" charset="0"/>
                <a:cs typeface="Arial" panose="020B0604020202020204" pitchFamily="34" charset="0"/>
              </a:rPr>
              <a:t>.</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95B8C980-702D-46AE-BE27-F57B75BCBCD0}"/>
              </a:ext>
            </a:extLst>
          </p:cNvPr>
          <p:cNvSpPr txBox="1"/>
          <p:nvPr/>
        </p:nvSpPr>
        <p:spPr>
          <a:xfrm>
            <a:off x="-75416" y="-59289"/>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7" name="Rectangle 6">
            <a:extLst>
              <a:ext uri="{FF2B5EF4-FFF2-40B4-BE49-F238E27FC236}">
                <a16:creationId xmlns:a16="http://schemas.microsoft.com/office/drawing/2014/main" xmlns="" id="{6F711410-B43A-4CA7-B98C-65D0F792CAA4}"/>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896A8467-46A5-4EDB-B8E4-F4CB501169A6}"/>
              </a:ext>
            </a:extLst>
          </p:cNvPr>
          <p:cNvSpPr/>
          <p:nvPr/>
        </p:nvSpPr>
        <p:spPr>
          <a:xfrm rot="16200000" flipH="1">
            <a:off x="6059389" y="25344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0D5C0068-D877-471D-AF85-4461B90D96A8}"/>
              </a:ext>
            </a:extLst>
          </p:cNvPr>
          <p:cNvGrpSpPr/>
          <p:nvPr/>
        </p:nvGrpSpPr>
        <p:grpSpPr>
          <a:xfrm>
            <a:off x="75414" y="6460810"/>
            <a:ext cx="2828041" cy="361756"/>
            <a:chOff x="0" y="6382216"/>
            <a:chExt cx="2498698" cy="473102"/>
          </a:xfrm>
        </p:grpSpPr>
        <p:pic>
          <p:nvPicPr>
            <p:cNvPr id="10" name="Picture 9" descr="isteer_Logo728x1024.png">
              <a:extLst>
                <a:ext uri="{FF2B5EF4-FFF2-40B4-BE49-F238E27FC236}">
                  <a16:creationId xmlns:a16="http://schemas.microsoft.com/office/drawing/2014/main" xmlns="" id="{811B9FBB-B815-405A-8FFB-01E57EB6D2DD}"/>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1" name="Picture 10" descr="isteer_Logo728x1024.png">
              <a:extLst>
                <a:ext uri="{FF2B5EF4-FFF2-40B4-BE49-F238E27FC236}">
                  <a16:creationId xmlns:a16="http://schemas.microsoft.com/office/drawing/2014/main" xmlns="" id="{051EAD4B-31AC-4F60-991B-590390C47DED}"/>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13" name="Picture 2" descr="C:\Users\gowtham\Desktop\Pipeline_Manager_screenzip\Pipeline_Manager_screen\DSR\6.8.141..png"/>
          <p:cNvPicPr>
            <a:picLocks noChangeAspect="1" noChangeArrowheads="1"/>
          </p:cNvPicPr>
          <p:nvPr/>
        </p:nvPicPr>
        <p:blipFill>
          <a:blip r:embed="rId4" cstate="print"/>
          <a:srcRect/>
          <a:stretch>
            <a:fillRect/>
          </a:stretch>
        </p:blipFill>
        <p:spPr bwMode="auto">
          <a:xfrm>
            <a:off x="1411323" y="430132"/>
            <a:ext cx="2829452" cy="5876920"/>
          </a:xfrm>
          <a:prstGeom prst="rect">
            <a:avLst/>
          </a:prstGeom>
          <a:noFill/>
        </p:spPr>
      </p:pic>
    </p:spTree>
    <p:extLst>
      <p:ext uri="{BB962C8B-B14F-4D97-AF65-F5344CB8AC3E}">
        <p14:creationId xmlns:p14="http://schemas.microsoft.com/office/powerpoint/2010/main" xmlns="" val="264247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C3C85DA-098D-4552-B213-20240BE9A51C}"/>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704D150F-3D4B-4535-AE3E-A533A021EE41}"/>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15C1E057-70F7-4DD9-AE30-7705232AE44B}"/>
              </a:ext>
            </a:extLst>
          </p:cNvPr>
          <p:cNvSpPr/>
          <p:nvPr/>
        </p:nvSpPr>
        <p:spPr>
          <a:xfrm rot="16200000" flipH="1">
            <a:off x="6059388" y="190273"/>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7B25C809-34AA-496B-8C06-7E2BBC8B69A1}"/>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7B5CCD9E-5003-48D1-86B8-EB116A5969C1}"/>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B802E834-9602-41EB-B9C5-9BF20D392614}"/>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791C9CB2-FD77-41A7-A60D-A1142ACA524D}"/>
              </a:ext>
            </a:extLst>
          </p:cNvPr>
          <p:cNvSpPr/>
          <p:nvPr/>
        </p:nvSpPr>
        <p:spPr>
          <a:xfrm>
            <a:off x="5659224" y="751643"/>
            <a:ext cx="6096000" cy="1146211"/>
          </a:xfrm>
          <a:prstGeom prst="rect">
            <a:avLst/>
          </a:prstGeom>
          <a:solidFill>
            <a:schemeClr val="bg1">
              <a:lumMod val="95000"/>
            </a:schemeClr>
          </a:solidFill>
        </p:spPr>
        <p:txBody>
          <a:bodyPr>
            <a:spAutoFit/>
          </a:bodyPr>
          <a:lstStyle/>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Click on the Change Password, the below screen displayed with Current Password and New Password. After entering all the fields click on Continue button. Password changed successfully message appeared.</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2" descr="C:\Users\gowtham\Desktop\Pipeline_Manager_screenzip\Pipeline_Manager_screen\DSR\6.8.11.png"/>
          <p:cNvPicPr>
            <a:picLocks noChangeAspect="1" noChangeArrowheads="1"/>
          </p:cNvPicPr>
          <p:nvPr/>
        </p:nvPicPr>
        <p:blipFill>
          <a:blip r:embed="rId4" cstate="print"/>
          <a:srcRect/>
          <a:stretch>
            <a:fillRect/>
          </a:stretch>
        </p:blipFill>
        <p:spPr bwMode="auto">
          <a:xfrm>
            <a:off x="1320115" y="563738"/>
            <a:ext cx="2638346" cy="5595072"/>
          </a:xfrm>
          <a:prstGeom prst="rect">
            <a:avLst/>
          </a:prstGeom>
          <a:noFill/>
        </p:spPr>
      </p:pic>
    </p:spTree>
    <p:extLst>
      <p:ext uri="{BB962C8B-B14F-4D97-AF65-F5344CB8AC3E}">
        <p14:creationId xmlns:p14="http://schemas.microsoft.com/office/powerpoint/2010/main" xmlns="" val="1143406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D3BEA4B-AF29-4E48-A999-2B7CFAF49220}"/>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8115A1D3-15A9-4D0F-BBE8-870A74B66201}"/>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E98FA751-8A1C-4632-8349-ECFF4C6E695B}"/>
              </a:ext>
            </a:extLst>
          </p:cNvPr>
          <p:cNvSpPr/>
          <p:nvPr/>
        </p:nvSpPr>
        <p:spPr>
          <a:xfrm rot="16200000" flipH="1">
            <a:off x="6059389" y="334277"/>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6EFCB3BC-F585-4853-B09C-2CB5F8787853}"/>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4839FC61-A2FA-4C29-9B6F-43D8FFF2B76D}"/>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D44777FF-09FE-4725-AEC8-1E97BD7B2A8E}"/>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0159DCD8-35CE-41E6-86DA-930FBB332B8D}"/>
              </a:ext>
            </a:extLst>
          </p:cNvPr>
          <p:cNvSpPr/>
          <p:nvPr/>
        </p:nvSpPr>
        <p:spPr>
          <a:xfrm>
            <a:off x="5074762" y="594345"/>
            <a:ext cx="6096000" cy="985334"/>
          </a:xfrm>
          <a:prstGeom prst="rect">
            <a:avLst/>
          </a:prstGeom>
          <a:solidFill>
            <a:schemeClr val="bg1">
              <a:lumMod val="95000"/>
            </a:schemeClr>
          </a:solidFill>
        </p:spPr>
        <p:txBody>
          <a:bodyPr>
            <a:spAutoFit/>
          </a:bodyPr>
          <a:lstStyle/>
          <a:p>
            <a:pPr algn="just">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HELP</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After clicking on the Help tab, the below screen is displayed with Name, Email , Phone No, Address and Remarks.</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2" descr="C:\Users\gowtham\Desktop\Pipeline_Manager_screenzip\Pipeline_Manager_screen\DSR\6.9.1.png"/>
          <p:cNvPicPr>
            <a:picLocks noChangeAspect="1" noChangeArrowheads="1"/>
          </p:cNvPicPr>
          <p:nvPr/>
        </p:nvPicPr>
        <p:blipFill>
          <a:blip r:embed="rId5" cstate="print"/>
          <a:srcRect/>
          <a:stretch>
            <a:fillRect/>
          </a:stretch>
        </p:blipFill>
        <p:spPr bwMode="auto">
          <a:xfrm>
            <a:off x="1556915" y="506266"/>
            <a:ext cx="2727588" cy="5665342"/>
          </a:xfrm>
          <a:prstGeom prst="rect">
            <a:avLst/>
          </a:prstGeom>
          <a:noFill/>
        </p:spPr>
      </p:pic>
    </p:spTree>
    <p:extLst>
      <p:ext uri="{BB962C8B-B14F-4D97-AF65-F5344CB8AC3E}">
        <p14:creationId xmlns:p14="http://schemas.microsoft.com/office/powerpoint/2010/main" xmlns="" val="641533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D5247B6-F89F-4386-A805-CFE45E0CB6B6}"/>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pic>
        <p:nvPicPr>
          <p:cNvPr id="5" name="Picture 4">
            <a:extLst>
              <a:ext uri="{FF2B5EF4-FFF2-40B4-BE49-F238E27FC236}">
                <a16:creationId xmlns:a16="http://schemas.microsoft.com/office/drawing/2014/main" xmlns="" id="{CD74362C-CB25-4DF2-8D03-A9CFF5C53461}"/>
              </a:ext>
            </a:extLst>
          </p:cNvPr>
          <p:cNvPicPr>
            <a:picLocks noChangeAspect="1"/>
          </p:cNvPicPr>
          <p:nvPr/>
        </p:nvPicPr>
        <p:blipFill>
          <a:blip r:embed="rId2"/>
          <a:stretch>
            <a:fillRect/>
          </a:stretch>
        </p:blipFill>
        <p:spPr>
          <a:xfrm>
            <a:off x="0" y="6414440"/>
            <a:ext cx="12192000" cy="73152"/>
          </a:xfrm>
          <a:prstGeom prst="rect">
            <a:avLst/>
          </a:prstGeom>
        </p:spPr>
      </p:pic>
      <p:sp>
        <p:nvSpPr>
          <p:cNvPr id="6" name="Rectangle 5">
            <a:extLst>
              <a:ext uri="{FF2B5EF4-FFF2-40B4-BE49-F238E27FC236}">
                <a16:creationId xmlns:a16="http://schemas.microsoft.com/office/drawing/2014/main" xmlns="" id="{4FF1166D-A246-408B-A9A8-3009493C9D94}"/>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7773042C-3E4A-4679-940D-C9745D655489}"/>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86E0EEAD-F408-4163-B8BE-F29D1DDB7EF4}"/>
                </a:ext>
              </a:extLst>
            </p:cNvPr>
            <p:cNvPicPr>
              <a:picLocks noChangeAspect="1"/>
            </p:cNvPicPr>
            <p:nvPr/>
          </p:nvPicPr>
          <p:blipFill>
            <a:blip r:embed="rId3"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F8B79FC9-E34A-4392-8919-0FC0E1B5F1F3}"/>
                </a:ext>
              </a:extLst>
            </p:cNvPr>
            <p:cNvPicPr>
              <a:picLocks noChangeAspect="1"/>
            </p:cNvPicPr>
            <p:nvPr/>
          </p:nvPicPr>
          <p:blipFill>
            <a:blip r:embed="rId4"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90468F18-5D56-4CC0-82A0-02EEFC5A2992}"/>
              </a:ext>
            </a:extLst>
          </p:cNvPr>
          <p:cNvSpPr/>
          <p:nvPr/>
        </p:nvSpPr>
        <p:spPr>
          <a:xfrm>
            <a:off x="5455946" y="996027"/>
            <a:ext cx="5794342" cy="619272"/>
          </a:xfrm>
          <a:prstGeom prst="rect">
            <a:avLst/>
          </a:prstGeom>
          <a:solidFill>
            <a:schemeClr val="bg1">
              <a:lumMod val="95000"/>
            </a:schemeClr>
          </a:solidFill>
        </p:spPr>
        <p:txBody>
          <a:bodyPr wrap="square">
            <a:spAutoFit/>
          </a:bodyPr>
          <a:lstStyle/>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After entering the Remarks click on the Submit Problem. The below screen is appeared with alert message.</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3" descr="C:\Users\gowtham\Desktop\Pipeline_Manager_screenzip\Pipeline_Manager_screen\DSR\new screen\feedback.png"/>
          <p:cNvPicPr>
            <a:picLocks noChangeAspect="1" noChangeArrowheads="1"/>
          </p:cNvPicPr>
          <p:nvPr/>
        </p:nvPicPr>
        <p:blipFill>
          <a:blip r:embed="rId5" cstate="print"/>
          <a:srcRect/>
          <a:stretch>
            <a:fillRect/>
          </a:stretch>
        </p:blipFill>
        <p:spPr bwMode="auto">
          <a:xfrm>
            <a:off x="1589123" y="615218"/>
            <a:ext cx="2696062" cy="5599864"/>
          </a:xfrm>
          <a:prstGeom prst="rect">
            <a:avLst/>
          </a:prstGeom>
          <a:noFill/>
        </p:spPr>
      </p:pic>
    </p:spTree>
    <p:extLst>
      <p:ext uri="{BB962C8B-B14F-4D97-AF65-F5344CB8AC3E}">
        <p14:creationId xmlns:p14="http://schemas.microsoft.com/office/powerpoint/2010/main" xmlns="" val="18121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130343B-F0EE-44BD-9630-8ADC7FCC1AC0}"/>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77E44773-F245-45A9-9F94-DF9BC88CD332}"/>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F2014639-0222-4848-8B4E-0768D55A3766}"/>
              </a:ext>
            </a:extLst>
          </p:cNvPr>
          <p:cNvSpPr/>
          <p:nvPr/>
        </p:nvSpPr>
        <p:spPr>
          <a:xfrm rot="16200000" flipH="1">
            <a:off x="6059389" y="218842"/>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437A14A3-65F0-43FD-AECB-67B5C9F9E106}"/>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74FE1E90-97DB-40E7-8956-A2AA5D8B5A92}"/>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66BF23DA-B175-457D-A0E7-3BDBAA3C1FED}"/>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AE0CACD3-A5F6-4C32-BAD7-8A26EE483F9A}"/>
              </a:ext>
            </a:extLst>
          </p:cNvPr>
          <p:cNvSpPr/>
          <p:nvPr/>
        </p:nvSpPr>
        <p:spPr>
          <a:xfrm>
            <a:off x="4659983" y="568747"/>
            <a:ext cx="6096000" cy="1248803"/>
          </a:xfrm>
          <a:prstGeom prst="rect">
            <a:avLst/>
          </a:prstGeom>
          <a:solidFill>
            <a:schemeClr val="bg1">
              <a:lumMod val="95000"/>
            </a:schemeClr>
          </a:solidFill>
        </p:spPr>
        <p:txBody>
          <a:bodyPr>
            <a:spAutoFit/>
          </a:bodyPr>
          <a:lstStyle/>
          <a:p>
            <a:pPr algn="just">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Log Off</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Click on the Logoff icon on the top right corner of the home page .And confirm the popup message which is shown like “Are you sure to Logoff”.</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2" descr="C:\Users\gowtham\Desktop\Pipeline_Manager_screenzip\Pipeline_Manager_screen\DSR\5.png"/>
          <p:cNvPicPr>
            <a:picLocks noChangeAspect="1" noChangeArrowheads="1"/>
          </p:cNvPicPr>
          <p:nvPr/>
        </p:nvPicPr>
        <p:blipFill>
          <a:blip r:embed="rId4" cstate="print"/>
          <a:srcRect/>
          <a:stretch>
            <a:fillRect/>
          </a:stretch>
        </p:blipFill>
        <p:spPr bwMode="auto">
          <a:xfrm>
            <a:off x="1283171" y="470844"/>
            <a:ext cx="2781512" cy="5777346"/>
          </a:xfrm>
          <a:prstGeom prst="rect">
            <a:avLst/>
          </a:prstGeom>
          <a:noFill/>
        </p:spPr>
      </p:pic>
    </p:spTree>
    <p:extLst>
      <p:ext uri="{BB962C8B-B14F-4D97-AF65-F5344CB8AC3E}">
        <p14:creationId xmlns:p14="http://schemas.microsoft.com/office/powerpoint/2010/main" xmlns="" val="2282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C5C6F15-627A-4AF8-956B-C355ED6862FE}"/>
              </a:ext>
            </a:extLst>
          </p:cNvPr>
          <p:cNvSpPr>
            <a:spLocks noGrp="1"/>
          </p:cNvSpPr>
          <p:nvPr>
            <p:ph type="title"/>
          </p:nvPr>
        </p:nvSpPr>
        <p:spPr>
          <a:xfrm>
            <a:off x="838200" y="649852"/>
            <a:ext cx="1733551" cy="924424"/>
          </a:xfrm>
          <a:solidFill>
            <a:schemeClr val="bg1"/>
          </a:solidFill>
        </p:spPr>
        <p:txBody>
          <a:bodyPr>
            <a:normAutofit/>
          </a:bodyPr>
          <a:lstStyle/>
          <a:p>
            <a:r>
              <a:rPr lang="en-US" sz="1600" b="1" dirty="0">
                <a:latin typeface="Arial" panose="020B0604020202020204" pitchFamily="34" charset="0"/>
                <a:cs typeface="Arial" panose="020B0604020202020204" pitchFamily="34" charset="0"/>
              </a:rPr>
              <a:t>ACRONYMS</a:t>
            </a:r>
            <a:r>
              <a:rPr lang="en-US" dirty="0"/>
              <a:t/>
            </a:r>
            <a:br>
              <a:rPr lang="en-US" dirty="0"/>
            </a:br>
            <a:endParaRPr lang="en-US" dirty="0"/>
          </a:p>
        </p:txBody>
      </p:sp>
      <p:sp>
        <p:nvSpPr>
          <p:cNvPr id="5" name="TextBox 4">
            <a:extLst>
              <a:ext uri="{FF2B5EF4-FFF2-40B4-BE49-F238E27FC236}">
                <a16:creationId xmlns:a16="http://schemas.microsoft.com/office/drawing/2014/main" xmlns="" id="{9192841F-9F6B-45E0-A7C0-C868DD1AA213}"/>
              </a:ext>
            </a:extLst>
          </p:cNvPr>
          <p:cNvSpPr txBox="1"/>
          <p:nvPr/>
        </p:nvSpPr>
        <p:spPr>
          <a:xfrm>
            <a:off x="75413" y="35434"/>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6" name="Rectangle 5">
            <a:extLst>
              <a:ext uri="{FF2B5EF4-FFF2-40B4-BE49-F238E27FC236}">
                <a16:creationId xmlns:a16="http://schemas.microsoft.com/office/drawing/2014/main" xmlns="" id="{070307C7-E048-492F-8221-15204614C334}"/>
              </a:ext>
            </a:extLst>
          </p:cNvPr>
          <p:cNvSpPr/>
          <p:nvPr/>
        </p:nvSpPr>
        <p:spPr>
          <a:xfrm rot="16200000" flipH="1">
            <a:off x="6059389" y="-5610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3AD765B6-ED25-4979-8EB0-037335DB7438}"/>
              </a:ext>
            </a:extLst>
          </p:cNvPr>
          <p:cNvSpPr/>
          <p:nvPr/>
        </p:nvSpPr>
        <p:spPr>
          <a:xfrm rot="16200000" flipH="1">
            <a:off x="6059388" y="304368"/>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xmlns="" id="{53CAB21B-795B-4F0E-BDF6-FF0424355C2E}"/>
              </a:ext>
            </a:extLst>
          </p:cNvPr>
          <p:cNvSpPr>
            <a:spLocks noGrp="1"/>
          </p:cNvSpPr>
          <p:nvPr>
            <p:ph idx="1"/>
          </p:nvPr>
        </p:nvSpPr>
        <p:spPr>
          <a:xfrm>
            <a:off x="666750" y="1335453"/>
            <a:ext cx="7991475" cy="4351338"/>
          </a:xfrm>
          <a:solidFill>
            <a:schemeClr val="bg1">
              <a:lumMod val="95000"/>
            </a:schemeClr>
          </a:solidFill>
        </p:spPr>
        <p:txBody>
          <a:bodyPr>
            <a:normAutofit/>
          </a:bodyPr>
          <a:lstStyle/>
          <a:p>
            <a:pPr lvl="0"/>
            <a:r>
              <a:rPr lang="en-US" sz="1600" dirty="0">
                <a:latin typeface="Arial" panose="020B0604020202020204" pitchFamily="34" charset="0"/>
                <a:cs typeface="Arial" panose="020B0604020202020204" pitchFamily="34" charset="0"/>
              </a:rPr>
              <a:t>DGM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General Manager</a:t>
            </a:r>
          </a:p>
          <a:p>
            <a:pPr lvl="0"/>
            <a:r>
              <a:rPr lang="en-US" sz="1600" dirty="0">
                <a:latin typeface="Arial" panose="020B0604020202020204" pitchFamily="34" charset="0"/>
                <a:cs typeface="Arial" panose="020B0604020202020204" pitchFamily="34" charset="0"/>
              </a:rPr>
              <a:t>DSM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Sales Manager</a:t>
            </a:r>
          </a:p>
          <a:p>
            <a:pPr lvl="0"/>
            <a:r>
              <a:rPr lang="en-US" sz="1600" dirty="0">
                <a:latin typeface="Arial" panose="020B0604020202020204" pitchFamily="34" charset="0"/>
                <a:cs typeface="Arial" panose="020B0604020202020204" pitchFamily="34" charset="0"/>
              </a:rPr>
              <a:t>DSR</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Sales Representative</a:t>
            </a:r>
          </a:p>
          <a:p>
            <a:pPr lvl="0"/>
            <a:r>
              <a:rPr lang="en-US" sz="1600" dirty="0">
                <a:latin typeface="Arial" panose="020B0604020202020204" pitchFamily="34" charset="0"/>
                <a:cs typeface="Arial" panose="020B0604020202020204" pitchFamily="34" charset="0"/>
              </a:rPr>
              <a:t>D-FLTS</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Field Lead Technical support</a:t>
            </a:r>
          </a:p>
          <a:p>
            <a:pPr lvl="0"/>
            <a:r>
              <a:rPr lang="en-US" sz="1600" dirty="0">
                <a:latin typeface="Arial" panose="020B0604020202020204" pitchFamily="34" charset="0"/>
                <a:cs typeface="Arial" panose="020B0604020202020204" pitchFamily="34" charset="0"/>
              </a:rPr>
              <a:t>DMM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Distributor Marketing Manager</a:t>
            </a:r>
          </a:p>
          <a:p>
            <a:pPr lvl="0"/>
            <a:r>
              <a:rPr lang="en-US" sz="1600" dirty="0">
                <a:latin typeface="Arial" panose="020B0604020202020204" pitchFamily="34" charset="0"/>
                <a:cs typeface="Arial" panose="020B0604020202020204" pitchFamily="34" charset="0"/>
              </a:rPr>
              <a:t>SPANCOP</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Suspect, Prospect, Approach, Negotiate, Close, Order, Payment.</a:t>
            </a:r>
          </a:p>
          <a:p>
            <a:pPr lvl="0"/>
            <a:r>
              <a:rPr lang="en-US" sz="1600" dirty="0">
                <a:latin typeface="Arial" panose="020B0604020202020204" pitchFamily="34" charset="0"/>
                <a:cs typeface="Arial" panose="020B0604020202020204" pitchFamily="34" charset="0"/>
              </a:rPr>
              <a:t>KPI</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Key Performance Indicator</a:t>
            </a:r>
          </a:p>
          <a:p>
            <a:pPr lvl="0"/>
            <a:r>
              <a:rPr lang="en-US" sz="1600" dirty="0">
                <a:latin typeface="Arial" panose="020B0604020202020204" pitchFamily="34" charset="0"/>
                <a:cs typeface="Arial" panose="020B0604020202020204" pitchFamily="34" charset="0"/>
              </a:rPr>
              <a:t>CPT</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Coverage penetration Throughput</a:t>
            </a:r>
          </a:p>
          <a:p>
            <a:pPr lvl="0"/>
            <a:r>
              <a:rPr lang="en-US" sz="1600" dirty="0">
                <a:latin typeface="Arial" panose="020B0604020202020204" pitchFamily="34" charset="0"/>
                <a:cs typeface="Arial" panose="020B0604020202020204" pitchFamily="34" charset="0"/>
              </a:rPr>
              <a:t>OEM</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Own equipment manufacturers.</a:t>
            </a:r>
          </a:p>
          <a:p>
            <a:pPr lvl="0"/>
            <a:r>
              <a:rPr lang="en-US" sz="1600" dirty="0">
                <a:latin typeface="Arial" panose="020B0604020202020204" pitchFamily="34" charset="0"/>
                <a:cs typeface="Arial" panose="020B0604020202020204" pitchFamily="34" charset="0"/>
              </a:rPr>
              <a:t>GKA</a:t>
            </a:r>
            <a:r>
              <a:rPr lang="en-US" sz="1600" dirty="0">
                <a:latin typeface="Arial" panose="020B0604020202020204" pitchFamily="34" charset="0"/>
                <a:cs typeface="Arial" panose="020B0604020202020204" pitchFamily="34" charset="0"/>
                <a:sym typeface="Wingdings" panose="05000000000000000000" pitchFamily="2" charset="2"/>
              </a:rPr>
              <a:t> Global Key Account</a:t>
            </a:r>
            <a:endParaRPr lang="en-US" sz="1600" dirty="0">
              <a:latin typeface="Arial" panose="020B0604020202020204" pitchFamily="34" charset="0"/>
              <a:cs typeface="Arial" panose="020B0604020202020204" pitchFamily="34" charset="0"/>
            </a:endParaRPr>
          </a:p>
          <a:p>
            <a:pPr lvl="0"/>
            <a:r>
              <a:rPr lang="en-US" sz="1600" dirty="0">
                <a:latin typeface="Arial" panose="020B0604020202020204" pitchFamily="34" charset="0"/>
                <a:cs typeface="Arial" panose="020B0604020202020204" pitchFamily="34" charset="0"/>
              </a:rPr>
              <a:t>OWL</a:t>
            </a:r>
            <a:r>
              <a:rPr lang="en-US" sz="1600" dirty="0">
                <a:latin typeface="Arial" panose="020B0604020202020204" pitchFamily="34" charset="0"/>
                <a:cs typeface="Arial" panose="020B0604020202020204" pitchFamily="34" charset="0"/>
                <a:sym typeface="Wingdings" panose="05000000000000000000" pitchFamily="2" charset="2"/>
              </a:rPr>
              <a:t></a:t>
            </a:r>
            <a:r>
              <a:rPr lang="en-US" sz="1600" dirty="0">
                <a:latin typeface="Arial" panose="020B0604020202020204" pitchFamily="34" charset="0"/>
                <a:cs typeface="Arial" panose="020B0604020202020204" pitchFamily="34" charset="0"/>
              </a:rPr>
              <a:t> Open, Won and Lost</a:t>
            </a:r>
          </a:p>
          <a:p>
            <a:endParaRPr lang="en-US" dirty="0"/>
          </a:p>
        </p:txBody>
      </p:sp>
      <p:grpSp>
        <p:nvGrpSpPr>
          <p:cNvPr id="9" name="Group 8">
            <a:extLst>
              <a:ext uri="{FF2B5EF4-FFF2-40B4-BE49-F238E27FC236}">
                <a16:creationId xmlns:a16="http://schemas.microsoft.com/office/drawing/2014/main" xmlns="" id="{86FB32E0-2BA3-4CEB-ACF3-7006471AA58C}"/>
              </a:ext>
            </a:extLst>
          </p:cNvPr>
          <p:cNvGrpSpPr/>
          <p:nvPr/>
        </p:nvGrpSpPr>
        <p:grpSpPr>
          <a:xfrm>
            <a:off x="75414" y="6460810"/>
            <a:ext cx="2828041" cy="361756"/>
            <a:chOff x="0" y="6382216"/>
            <a:chExt cx="2498698" cy="473102"/>
          </a:xfrm>
        </p:grpSpPr>
        <p:pic>
          <p:nvPicPr>
            <p:cNvPr id="10" name="Picture 9" descr="isteer_Logo728x1024.png">
              <a:extLst>
                <a:ext uri="{FF2B5EF4-FFF2-40B4-BE49-F238E27FC236}">
                  <a16:creationId xmlns:a16="http://schemas.microsoft.com/office/drawing/2014/main" xmlns="" id="{806BA680-F71C-4F97-A7A8-9D9205DB0E40}"/>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1" name="Picture 10" descr="isteer_Logo728x1024.png">
              <a:extLst>
                <a:ext uri="{FF2B5EF4-FFF2-40B4-BE49-F238E27FC236}">
                  <a16:creationId xmlns:a16="http://schemas.microsoft.com/office/drawing/2014/main" xmlns="" id="{2F5F057C-F84B-4203-8BAF-0A868E926358}"/>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Tree>
    <p:extLst>
      <p:ext uri="{BB962C8B-B14F-4D97-AF65-F5344CB8AC3E}">
        <p14:creationId xmlns:p14="http://schemas.microsoft.com/office/powerpoint/2010/main" xmlns="" val="99849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376EE49-3583-44DE-90EA-56FD733FEB8F}"/>
              </a:ext>
            </a:extLst>
          </p:cNvPr>
          <p:cNvSpPr txBox="1"/>
          <p:nvPr/>
        </p:nvSpPr>
        <p:spPr>
          <a:xfrm>
            <a:off x="75413" y="35434"/>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3" name="Rectangle 2">
            <a:extLst>
              <a:ext uri="{FF2B5EF4-FFF2-40B4-BE49-F238E27FC236}">
                <a16:creationId xmlns:a16="http://schemas.microsoft.com/office/drawing/2014/main" xmlns="" id="{15EAFB02-B079-4FF6-8E2E-A38D36369799}"/>
              </a:ext>
            </a:extLst>
          </p:cNvPr>
          <p:cNvSpPr/>
          <p:nvPr/>
        </p:nvSpPr>
        <p:spPr>
          <a:xfrm rot="16200000" flipH="1">
            <a:off x="6059389" y="-5610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xmlns="" id="{02E2CCFA-E35B-4C4C-BD0C-552C849125C4}"/>
              </a:ext>
            </a:extLst>
          </p:cNvPr>
          <p:cNvSpPr/>
          <p:nvPr/>
        </p:nvSpPr>
        <p:spPr>
          <a:xfrm rot="16200000" flipH="1">
            <a:off x="6059388" y="349908"/>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xmlns="" id="{30CC764B-DFFB-4BB6-8ED5-DED2861D800D}"/>
              </a:ext>
            </a:extLst>
          </p:cNvPr>
          <p:cNvSpPr/>
          <p:nvPr/>
        </p:nvSpPr>
        <p:spPr>
          <a:xfrm>
            <a:off x="5121896" y="655780"/>
            <a:ext cx="1540806" cy="355803"/>
          </a:xfrm>
          <a:prstGeom prst="rect">
            <a:avLst/>
          </a:prstGeom>
        </p:spPr>
        <p:txBody>
          <a:bodyPr wrap="none">
            <a:spAutoFit/>
          </a:bodyPr>
          <a:lstStyle/>
          <a:p>
            <a:pPr algn="ctr">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Login Screen</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D42B50FA-B615-48E7-B8A4-D6F524A3DE05}"/>
              </a:ext>
            </a:extLst>
          </p:cNvPr>
          <p:cNvSpPr/>
          <p:nvPr/>
        </p:nvSpPr>
        <p:spPr>
          <a:xfrm>
            <a:off x="5121896" y="1225893"/>
            <a:ext cx="6096000" cy="656077"/>
          </a:xfrm>
          <a:prstGeom prst="rect">
            <a:avLst/>
          </a:prstGeom>
          <a:solidFill>
            <a:schemeClr val="bg1">
              <a:lumMod val="95000"/>
            </a:schemeClr>
          </a:solidFill>
        </p:spPr>
        <p:txBody>
          <a:bodyPr>
            <a:spAutoFit/>
          </a:bodyPr>
          <a:lstStyle/>
          <a:p>
            <a:pPr marR="0" lvl="0">
              <a:lnSpc>
                <a:spcPct val="120000"/>
              </a:lnSpc>
              <a:spcBef>
                <a:spcPts val="0"/>
              </a:spcBef>
              <a:spcAft>
                <a:spcPts val="1000"/>
              </a:spcAft>
            </a:pPr>
            <a:r>
              <a:rPr lang="en-US" sz="1600" dirty="0">
                <a:latin typeface="Arial" panose="020B0604020202020204" pitchFamily="34" charset="0"/>
                <a:ea typeface="Times New Roman" panose="02020603050405020304" pitchFamily="18" charset="0"/>
                <a:cs typeface="Arial" panose="020B0604020202020204" pitchFamily="34" charset="0"/>
              </a:rPr>
              <a:t>In the Login screen by entering the User name and Password credentials you can gain access to the application.</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8" name="Group 7">
            <a:extLst>
              <a:ext uri="{FF2B5EF4-FFF2-40B4-BE49-F238E27FC236}">
                <a16:creationId xmlns:a16="http://schemas.microsoft.com/office/drawing/2014/main" xmlns="" id="{F047004D-190B-47E9-A689-4772DF8C7492}"/>
              </a:ext>
            </a:extLst>
          </p:cNvPr>
          <p:cNvGrpSpPr/>
          <p:nvPr/>
        </p:nvGrpSpPr>
        <p:grpSpPr>
          <a:xfrm>
            <a:off x="75414" y="6460810"/>
            <a:ext cx="2828041" cy="361756"/>
            <a:chOff x="0" y="6382216"/>
            <a:chExt cx="2498698" cy="473102"/>
          </a:xfrm>
        </p:grpSpPr>
        <p:pic>
          <p:nvPicPr>
            <p:cNvPr id="9" name="Picture 8" descr="isteer_Logo728x1024.png">
              <a:extLst>
                <a:ext uri="{FF2B5EF4-FFF2-40B4-BE49-F238E27FC236}">
                  <a16:creationId xmlns:a16="http://schemas.microsoft.com/office/drawing/2014/main" xmlns="" id="{801C6D61-F4FF-4593-A22E-383B598FCD84}"/>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99A3E72A-617F-4848-8263-AF1B113EE662}"/>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11" name="Picture 2" descr="C:\Users\gowtham\Desktop\Pipeline_Manager_screenzip\Pipeline_Manager_screen\DSR\1.png"/>
          <p:cNvPicPr>
            <a:picLocks noChangeAspect="1" noChangeArrowheads="1"/>
          </p:cNvPicPr>
          <p:nvPr/>
        </p:nvPicPr>
        <p:blipFill>
          <a:blip r:embed="rId4" cstate="print"/>
          <a:srcRect/>
          <a:stretch>
            <a:fillRect/>
          </a:stretch>
        </p:blipFill>
        <p:spPr bwMode="auto">
          <a:xfrm>
            <a:off x="1015728" y="628284"/>
            <a:ext cx="2651380" cy="5507054"/>
          </a:xfrm>
          <a:prstGeom prst="rect">
            <a:avLst/>
          </a:prstGeom>
          <a:noFill/>
        </p:spPr>
      </p:pic>
    </p:spTree>
    <p:extLst>
      <p:ext uri="{BB962C8B-B14F-4D97-AF65-F5344CB8AC3E}">
        <p14:creationId xmlns:p14="http://schemas.microsoft.com/office/powerpoint/2010/main" xmlns="" val="1442688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C0545E4-6ADD-42AC-8F65-94E156451942}"/>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86CB2CCF-CC71-44F3-951E-FFFB49B89058}"/>
              </a:ext>
            </a:extLst>
          </p:cNvPr>
          <p:cNvSpPr/>
          <p:nvPr/>
        </p:nvSpPr>
        <p:spPr>
          <a:xfrm rot="16200000" flipH="1">
            <a:off x="6059389" y="276685"/>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C674FB9-DA64-4971-8AC7-3D3450CB3EA6}"/>
              </a:ext>
            </a:extLst>
          </p:cNvPr>
          <p:cNvSpPr txBox="1"/>
          <p:nvPr/>
        </p:nvSpPr>
        <p:spPr>
          <a:xfrm>
            <a:off x="0" y="-12962"/>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8" name="Rectangle 7">
            <a:extLst>
              <a:ext uri="{FF2B5EF4-FFF2-40B4-BE49-F238E27FC236}">
                <a16:creationId xmlns:a16="http://schemas.microsoft.com/office/drawing/2014/main" xmlns="" id="{51032E16-6C09-4556-8506-9B7465211D39}"/>
              </a:ext>
            </a:extLst>
          </p:cNvPr>
          <p:cNvSpPr/>
          <p:nvPr/>
        </p:nvSpPr>
        <p:spPr>
          <a:xfrm>
            <a:off x="5672593" y="837144"/>
            <a:ext cx="3654458" cy="1865126"/>
          </a:xfrm>
          <a:prstGeom prst="rect">
            <a:avLst/>
          </a:prstGeom>
          <a:solidFill>
            <a:schemeClr val="bg1">
              <a:lumMod val="95000"/>
            </a:schemeClr>
          </a:solidFill>
        </p:spPr>
        <p:txBody>
          <a:bodyPr wrap="square">
            <a:spAutoFit/>
          </a:bodyPr>
          <a:lstStyle/>
          <a:p>
            <a:pPr marR="0" lvl="0" algn="just">
              <a:lnSpc>
                <a:spcPct val="120000"/>
              </a:lnSpc>
              <a:spcBef>
                <a:spcPts val="0"/>
              </a:spcBef>
              <a:spcAft>
                <a:spcPts val="1000"/>
              </a:spcAft>
            </a:pPr>
            <a:r>
              <a:rPr lang="en-US" sz="1600" dirty="0">
                <a:latin typeface="Arial" panose="020B0604020202020204" pitchFamily="34" charset="0"/>
                <a:ea typeface="Times New Roman" panose="02020603050405020304" pitchFamily="18" charset="0"/>
                <a:cs typeface="Arial" panose="020B0604020202020204" pitchFamily="34" charset="0"/>
              </a:rPr>
              <a:t>If you forget your password, you can always click on the “if you forgot password, click here” link below the login button and follow the instructions to recover your password or get a new one.</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11" name="Group 10">
            <a:extLst>
              <a:ext uri="{FF2B5EF4-FFF2-40B4-BE49-F238E27FC236}">
                <a16:creationId xmlns:a16="http://schemas.microsoft.com/office/drawing/2014/main" xmlns="" id="{F93423A0-AE25-45D3-88D4-000042FD5333}"/>
              </a:ext>
            </a:extLst>
          </p:cNvPr>
          <p:cNvGrpSpPr/>
          <p:nvPr/>
        </p:nvGrpSpPr>
        <p:grpSpPr>
          <a:xfrm>
            <a:off x="75414" y="6460810"/>
            <a:ext cx="2828041" cy="361756"/>
            <a:chOff x="0" y="6382216"/>
            <a:chExt cx="2498698" cy="473102"/>
          </a:xfrm>
        </p:grpSpPr>
        <p:pic>
          <p:nvPicPr>
            <p:cNvPr id="12" name="Picture 11" descr="isteer_Logo728x1024.png">
              <a:extLst>
                <a:ext uri="{FF2B5EF4-FFF2-40B4-BE49-F238E27FC236}">
                  <a16:creationId xmlns:a16="http://schemas.microsoft.com/office/drawing/2014/main" xmlns="" id="{A45F6042-0CCD-49C7-8333-411E5A25E0CE}"/>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3" name="Picture 12" descr="isteer_Logo728x1024.png">
              <a:extLst>
                <a:ext uri="{FF2B5EF4-FFF2-40B4-BE49-F238E27FC236}">
                  <a16:creationId xmlns:a16="http://schemas.microsoft.com/office/drawing/2014/main" xmlns="" id="{A0C28CE7-628A-4ECB-A62A-3783FE951DA1}"/>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pic>
        <p:nvPicPr>
          <p:cNvPr id="10" name="Picture 2" descr="C:\Users\gowtham\Desktop\Pipeline_Manager_screenzip\Pipeline_Manager_screen\DSR\forget.png"/>
          <p:cNvPicPr>
            <a:picLocks noChangeAspect="1" noChangeArrowheads="1"/>
          </p:cNvPicPr>
          <p:nvPr/>
        </p:nvPicPr>
        <p:blipFill>
          <a:blip r:embed="rId4" cstate="print"/>
          <a:srcRect/>
          <a:stretch>
            <a:fillRect/>
          </a:stretch>
        </p:blipFill>
        <p:spPr bwMode="auto">
          <a:xfrm>
            <a:off x="1086976" y="511121"/>
            <a:ext cx="2768380" cy="5750068"/>
          </a:xfrm>
          <a:prstGeom prst="rect">
            <a:avLst/>
          </a:prstGeom>
          <a:noFill/>
        </p:spPr>
      </p:pic>
    </p:spTree>
    <p:extLst>
      <p:ext uri="{BB962C8B-B14F-4D97-AF65-F5344CB8AC3E}">
        <p14:creationId xmlns:p14="http://schemas.microsoft.com/office/powerpoint/2010/main" xmlns="" val="3266550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6E7C1C3-CF0E-47AD-9B42-CAB682A74AC1}"/>
              </a:ext>
            </a:extLst>
          </p:cNvPr>
          <p:cNvSpPr txBox="1"/>
          <p:nvPr/>
        </p:nvSpPr>
        <p:spPr>
          <a:xfrm>
            <a:off x="0" y="-12962"/>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24A615E9-0F7A-4C54-907D-721C330AEA9C}"/>
              </a:ext>
            </a:extLst>
          </p:cNvPr>
          <p:cNvSpPr/>
          <p:nvPr/>
        </p:nvSpPr>
        <p:spPr>
          <a:xfrm rot="16200000" flipH="1">
            <a:off x="6078243" y="307218"/>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D470DD61-850D-486E-B779-9F7E90821401}"/>
              </a:ext>
            </a:extLst>
          </p:cNvPr>
          <p:cNvSpPr/>
          <p:nvPr/>
        </p:nvSpPr>
        <p:spPr>
          <a:xfrm rot="16200000" flipH="1">
            <a:off x="6059388"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C0275C9D-7569-4556-81AA-30D8B8B45D90}"/>
              </a:ext>
            </a:extLst>
          </p:cNvPr>
          <p:cNvGrpSpPr/>
          <p:nvPr/>
        </p:nvGrpSpPr>
        <p:grpSpPr>
          <a:xfrm>
            <a:off x="0" y="6482521"/>
            <a:ext cx="2828041" cy="361756"/>
            <a:chOff x="0" y="6382216"/>
            <a:chExt cx="2498698" cy="473102"/>
          </a:xfrm>
        </p:grpSpPr>
        <p:pic>
          <p:nvPicPr>
            <p:cNvPr id="8" name="Picture 7" descr="isteer_Logo728x1024.png">
              <a:extLst>
                <a:ext uri="{FF2B5EF4-FFF2-40B4-BE49-F238E27FC236}">
                  <a16:creationId xmlns:a16="http://schemas.microsoft.com/office/drawing/2014/main" xmlns="" id="{433235E8-A38C-4A13-8248-A45BB7D06E06}"/>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49149FF2-0114-45CD-A379-691EA9F9C726}"/>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1" name="TextBox 10">
            <a:extLst>
              <a:ext uri="{FF2B5EF4-FFF2-40B4-BE49-F238E27FC236}">
                <a16:creationId xmlns:a16="http://schemas.microsoft.com/office/drawing/2014/main" xmlns="" id="{EC7B35EF-E447-419D-B6E0-AF0A5AC8A1DB}"/>
              </a:ext>
            </a:extLst>
          </p:cNvPr>
          <p:cNvSpPr txBox="1"/>
          <p:nvPr/>
        </p:nvSpPr>
        <p:spPr>
          <a:xfrm>
            <a:off x="6096000" y="1129004"/>
            <a:ext cx="4130351" cy="646331"/>
          </a:xfrm>
          <a:prstGeom prst="rect">
            <a:avLst/>
          </a:prstGeom>
          <a:solidFill>
            <a:schemeClr val="bg1">
              <a:lumMod val="95000"/>
            </a:schemeClr>
          </a:solidFill>
        </p:spPr>
        <p:txBody>
          <a:bodyPr wrap="square" rtlCol="0">
            <a:spAutoFit/>
          </a:bodyPr>
          <a:lstStyle/>
          <a:p>
            <a:r>
              <a:rPr lang="en-US" dirty="0"/>
              <a:t>In Safety measure screen click on the check mark and press Continue.</a:t>
            </a:r>
          </a:p>
        </p:txBody>
      </p:sp>
      <p:pic>
        <p:nvPicPr>
          <p:cNvPr id="12" name="Picture 2" descr="C:\Users\gowtham\Desktop\Pipeline_Manager_screenzip\Pipeline_Manager_screen\DSR\2.png"/>
          <p:cNvPicPr>
            <a:picLocks noChangeAspect="1" noChangeArrowheads="1"/>
          </p:cNvPicPr>
          <p:nvPr/>
        </p:nvPicPr>
        <p:blipFill>
          <a:blip r:embed="rId4" cstate="print"/>
          <a:srcRect/>
          <a:stretch>
            <a:fillRect/>
          </a:stretch>
        </p:blipFill>
        <p:spPr bwMode="auto">
          <a:xfrm>
            <a:off x="1804994" y="576511"/>
            <a:ext cx="2679968" cy="5566432"/>
          </a:xfrm>
          <a:prstGeom prst="rect">
            <a:avLst/>
          </a:prstGeom>
          <a:noFill/>
        </p:spPr>
      </p:pic>
    </p:spTree>
    <p:extLst>
      <p:ext uri="{BB962C8B-B14F-4D97-AF65-F5344CB8AC3E}">
        <p14:creationId xmlns:p14="http://schemas.microsoft.com/office/powerpoint/2010/main" xmlns="" val="210065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65E5FFC-30C7-46CF-BE03-8BF080DE3EC0}"/>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E79B4DC8-F7EA-44E4-9821-408B45478A72}"/>
              </a:ext>
            </a:extLst>
          </p:cNvPr>
          <p:cNvSpPr/>
          <p:nvPr/>
        </p:nvSpPr>
        <p:spPr>
          <a:xfrm rot="16200000" flipH="1">
            <a:off x="6059389" y="-5683910"/>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2769146B-3F43-478F-9AC4-1C8C0B83226A}"/>
              </a:ext>
            </a:extLst>
          </p:cNvPr>
          <p:cNvSpPr/>
          <p:nvPr/>
        </p:nvSpPr>
        <p:spPr>
          <a:xfrm rot="16200000" flipH="1">
            <a:off x="6059389" y="349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24D0FBF0-022C-4416-9455-4E2294067E28}"/>
              </a:ext>
            </a:extLst>
          </p:cNvPr>
          <p:cNvGrpSpPr/>
          <p:nvPr/>
        </p:nvGrpSpPr>
        <p:grpSpPr>
          <a:xfrm>
            <a:off x="75414" y="6460810"/>
            <a:ext cx="2828041" cy="361756"/>
            <a:chOff x="0" y="6382216"/>
            <a:chExt cx="2498698" cy="473102"/>
          </a:xfrm>
        </p:grpSpPr>
        <p:pic>
          <p:nvPicPr>
            <p:cNvPr id="8" name="Picture 7" descr="isteer_Logo728x1024.png">
              <a:extLst>
                <a:ext uri="{FF2B5EF4-FFF2-40B4-BE49-F238E27FC236}">
                  <a16:creationId xmlns:a16="http://schemas.microsoft.com/office/drawing/2014/main" xmlns="" id="{3CC583C3-1CED-4632-BB32-0596E73F2264}"/>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4B805D5A-1D7E-4E10-880A-B770037AE658}"/>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0" name="Rectangle 9">
            <a:extLst>
              <a:ext uri="{FF2B5EF4-FFF2-40B4-BE49-F238E27FC236}">
                <a16:creationId xmlns:a16="http://schemas.microsoft.com/office/drawing/2014/main" xmlns="" id="{761B46E7-E2E3-4A39-9829-7CF68432B3F4}"/>
              </a:ext>
            </a:extLst>
          </p:cNvPr>
          <p:cNvSpPr/>
          <p:nvPr/>
        </p:nvSpPr>
        <p:spPr>
          <a:xfrm>
            <a:off x="4788816" y="585796"/>
            <a:ext cx="6919274" cy="2822119"/>
          </a:xfrm>
          <a:prstGeom prst="rect">
            <a:avLst/>
          </a:prstGeom>
          <a:solidFill>
            <a:schemeClr val="bg1">
              <a:lumMod val="95000"/>
            </a:schemeClr>
          </a:solidFill>
        </p:spPr>
        <p:txBody>
          <a:bodyPr wrap="square">
            <a:spAutoFit/>
          </a:bodyPr>
          <a:lstStyle/>
          <a:p>
            <a:pPr algn="ctr">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DFLTS Home Page</a:t>
            </a:r>
            <a:endParaRPr lang="en-US" sz="1600" dirty="0">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20000"/>
              </a:lnSpc>
              <a:spcBef>
                <a:spcPts val="0"/>
              </a:spcBef>
              <a:spcAft>
                <a:spcPts val="0"/>
              </a:spcAft>
              <a:buFont typeface="Symbol" panose="05050102010706020507" pitchFamily="18" charset="2"/>
              <a:buChar char=""/>
            </a:pPr>
            <a:r>
              <a:rPr lang="en-US" sz="1600" b="1" dirty="0">
                <a:latin typeface="Calibri" panose="020F0502020204030204" pitchFamily="34" charset="0"/>
                <a:ea typeface="Times New Roman" panose="02020603050405020304" pitchFamily="18" charset="0"/>
                <a:cs typeface="Times New Roman" panose="02020603050405020304" pitchFamily="18" charset="0"/>
              </a:rPr>
              <a:t>Create&gt; New Opportunity</a:t>
            </a:r>
            <a:r>
              <a:rPr lang="en-US" sz="1600" dirty="0">
                <a:latin typeface="Calibri" panose="020F0502020204030204" pitchFamily="34" charset="0"/>
                <a:ea typeface="Times New Roman" panose="02020603050405020304" pitchFamily="18" charset="0"/>
                <a:cs typeface="Times New Roman" panose="02020603050405020304" pitchFamily="18" charset="0"/>
              </a:rPr>
              <a:t> tab, allows the User to create a new lead.</a:t>
            </a:r>
          </a:p>
          <a:p>
            <a:pPr marL="342900" marR="0" lvl="0" indent="-342900">
              <a:lnSpc>
                <a:spcPct val="120000"/>
              </a:lnSpc>
              <a:spcBef>
                <a:spcPts val="0"/>
              </a:spcBef>
              <a:spcAft>
                <a:spcPts val="0"/>
              </a:spcAft>
              <a:buFont typeface="Symbol" panose="05050102010706020507" pitchFamily="18" charset="2"/>
              <a:buChar char=""/>
            </a:pPr>
            <a:r>
              <a:rPr lang="en-US" sz="1600" b="1" dirty="0">
                <a:latin typeface="Calibri" panose="020F0502020204030204" pitchFamily="34" charset="0"/>
                <a:ea typeface="Times New Roman" panose="02020603050405020304" pitchFamily="18" charset="0"/>
                <a:cs typeface="Times New Roman" panose="02020603050405020304" pitchFamily="18" charset="0"/>
              </a:rPr>
              <a:t>My Review</a:t>
            </a:r>
            <a:r>
              <a:rPr lang="en-US" sz="1600" dirty="0">
                <a:latin typeface="Calibri" panose="020F0502020204030204" pitchFamily="34" charset="0"/>
                <a:ea typeface="Times New Roman" panose="02020603050405020304" pitchFamily="18" charset="0"/>
                <a:cs typeface="Times New Roman" panose="02020603050405020304" pitchFamily="18" charset="0"/>
              </a:rPr>
              <a:t> tab, the user gets to view the status of users Annual Target and Pipeline strength.</a:t>
            </a:r>
          </a:p>
          <a:p>
            <a:pPr marL="342900" marR="0" lvl="0" indent="-342900">
              <a:lnSpc>
                <a:spcPct val="120000"/>
              </a:lnSpc>
              <a:spcBef>
                <a:spcPts val="0"/>
              </a:spcBef>
              <a:spcAft>
                <a:spcPts val="0"/>
              </a:spcAft>
              <a:buFont typeface="Symbol" panose="05050102010706020507" pitchFamily="18" charset="2"/>
              <a:buChar char=""/>
            </a:pPr>
            <a:r>
              <a:rPr lang="en-US" sz="1600" b="1" dirty="0">
                <a:latin typeface="Calibri" panose="020F0502020204030204" pitchFamily="34" charset="0"/>
                <a:ea typeface="Times New Roman" panose="02020603050405020304" pitchFamily="18" charset="0"/>
                <a:cs typeface="Times New Roman" panose="02020603050405020304" pitchFamily="18" charset="0"/>
              </a:rPr>
              <a:t>How to use</a:t>
            </a:r>
            <a:r>
              <a:rPr lang="en-US" sz="1600" dirty="0">
                <a:latin typeface="Calibri" panose="020F0502020204030204" pitchFamily="34" charset="0"/>
                <a:ea typeface="Times New Roman" panose="02020603050405020304" pitchFamily="18" charset="0"/>
                <a:cs typeface="Times New Roman" panose="02020603050405020304" pitchFamily="18" charset="0"/>
              </a:rPr>
              <a:t> tab, takes the user to a user’s manual for the application.</a:t>
            </a:r>
          </a:p>
          <a:p>
            <a:pPr marL="342900" marR="0" lvl="0" indent="-342900">
              <a:lnSpc>
                <a:spcPct val="120000"/>
              </a:lnSpc>
              <a:spcBef>
                <a:spcPts val="0"/>
              </a:spcBef>
              <a:spcAft>
                <a:spcPts val="0"/>
              </a:spcAft>
              <a:buFont typeface="Symbol" panose="05050102010706020507" pitchFamily="18" charset="2"/>
              <a:buChar char=""/>
            </a:pPr>
            <a:r>
              <a:rPr lang="en-US" sz="1600" b="1" dirty="0">
                <a:latin typeface="Calibri" panose="020F0502020204030204" pitchFamily="34" charset="0"/>
                <a:ea typeface="Times New Roman" panose="02020603050405020304" pitchFamily="18" charset="0"/>
                <a:cs typeface="Times New Roman" panose="02020603050405020304" pitchFamily="18" charset="0"/>
              </a:rPr>
              <a:t>Settings</a:t>
            </a:r>
            <a:r>
              <a:rPr lang="en-US" sz="1600" dirty="0">
                <a:latin typeface="Calibri" panose="020F0502020204030204" pitchFamily="34" charset="0"/>
                <a:ea typeface="Times New Roman" panose="02020603050405020304" pitchFamily="18" charset="0"/>
                <a:cs typeface="Times New Roman" panose="02020603050405020304" pitchFamily="18" charset="0"/>
              </a:rPr>
              <a:t> tab, allows the user to manage the users profile and the mobile app notifications settings </a:t>
            </a:r>
          </a:p>
          <a:p>
            <a:pPr marL="342900" marR="0" lvl="0" indent="-342900">
              <a:lnSpc>
                <a:spcPct val="120000"/>
              </a:lnSpc>
              <a:spcBef>
                <a:spcPts val="0"/>
              </a:spcBef>
              <a:spcAft>
                <a:spcPts val="0"/>
              </a:spcAft>
              <a:buFont typeface="Symbol" panose="05050102010706020507" pitchFamily="18" charset="2"/>
              <a:buChar char=""/>
            </a:pPr>
            <a:r>
              <a:rPr lang="en-US" sz="1600" b="1" dirty="0">
                <a:latin typeface="Calibri" panose="020F0502020204030204" pitchFamily="34" charset="0"/>
                <a:ea typeface="Times New Roman" panose="02020603050405020304" pitchFamily="18" charset="0"/>
                <a:cs typeface="Times New Roman" panose="02020603050405020304" pitchFamily="18" charset="0"/>
              </a:rPr>
              <a:t>Help </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20000"/>
              </a:lnSpc>
              <a:spcBef>
                <a:spcPts val="0"/>
              </a:spcBef>
              <a:spcAft>
                <a:spcPts val="1000"/>
              </a:spcAft>
              <a:buFont typeface="Symbol" panose="05050102010706020507" pitchFamily="18" charset="2"/>
              <a:buChar char=""/>
            </a:pPr>
            <a:r>
              <a:rPr lang="en-US" sz="1600" b="1" dirty="0">
                <a:latin typeface="Calibri" panose="020F0502020204030204" pitchFamily="34" charset="0"/>
                <a:ea typeface="Times New Roman" panose="02020603050405020304" pitchFamily="18" charset="0"/>
                <a:cs typeface="Times New Roman" panose="02020603050405020304" pitchFamily="18" charset="0"/>
              </a:rPr>
              <a:t>Log out </a:t>
            </a:r>
            <a:r>
              <a:rPr lang="en-US" sz="1600" dirty="0">
                <a:latin typeface="Calibri" panose="020F0502020204030204" pitchFamily="34" charset="0"/>
                <a:ea typeface="Times New Roman" panose="02020603050405020304" pitchFamily="18" charset="0"/>
                <a:cs typeface="Times New Roman" panose="02020603050405020304" pitchFamily="18" charset="0"/>
              </a:rPr>
              <a:t>tab, allows the user to Log out of the application.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26" name="Picture 2" descr="C:\Users\gowtham\Desktop\Pipeline_Manager_screenzip\Pipeline_Manager_screen\dflts\1.png"/>
          <p:cNvPicPr>
            <a:picLocks noChangeAspect="1" noChangeArrowheads="1"/>
          </p:cNvPicPr>
          <p:nvPr/>
        </p:nvPicPr>
        <p:blipFill>
          <a:blip r:embed="rId4" cstate="print"/>
          <a:srcRect/>
          <a:stretch>
            <a:fillRect/>
          </a:stretch>
        </p:blipFill>
        <p:spPr bwMode="auto">
          <a:xfrm>
            <a:off x="1070550" y="541649"/>
            <a:ext cx="2596558" cy="5774702"/>
          </a:xfrm>
          <a:prstGeom prst="rect">
            <a:avLst/>
          </a:prstGeom>
          <a:noFill/>
        </p:spPr>
      </p:pic>
    </p:spTree>
    <p:extLst>
      <p:ext uri="{BB962C8B-B14F-4D97-AF65-F5344CB8AC3E}">
        <p14:creationId xmlns:p14="http://schemas.microsoft.com/office/powerpoint/2010/main" xmlns="" val="702510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18EAF1F-BC8A-43A9-A6FD-7B100C989BF7}"/>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6" name="Rectangle 5">
            <a:extLst>
              <a:ext uri="{FF2B5EF4-FFF2-40B4-BE49-F238E27FC236}">
                <a16:creationId xmlns:a16="http://schemas.microsoft.com/office/drawing/2014/main" xmlns="" id="{95168CC3-4C58-489D-B5CC-926DF06A1E23}"/>
              </a:ext>
            </a:extLst>
          </p:cNvPr>
          <p:cNvSpPr/>
          <p:nvPr/>
        </p:nvSpPr>
        <p:spPr>
          <a:xfrm rot="16200000" flipH="1">
            <a:off x="6059389" y="-568390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53796889-2002-44B9-8137-CBF8B3C07E05}"/>
              </a:ext>
            </a:extLst>
          </p:cNvPr>
          <p:cNvSpPr/>
          <p:nvPr/>
        </p:nvSpPr>
        <p:spPr>
          <a:xfrm rot="16200000" flipH="1">
            <a:off x="6059388" y="386520"/>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BC5995B6-D779-4A26-97E8-01FE113192BF}"/>
              </a:ext>
            </a:extLst>
          </p:cNvPr>
          <p:cNvGrpSpPr/>
          <p:nvPr/>
        </p:nvGrpSpPr>
        <p:grpSpPr>
          <a:xfrm>
            <a:off x="75413" y="6519132"/>
            <a:ext cx="2828041" cy="361756"/>
            <a:chOff x="0" y="6382216"/>
            <a:chExt cx="2498698" cy="473102"/>
          </a:xfrm>
        </p:grpSpPr>
        <p:pic>
          <p:nvPicPr>
            <p:cNvPr id="9" name="Picture 8" descr="isteer_Logo728x1024.png">
              <a:extLst>
                <a:ext uri="{FF2B5EF4-FFF2-40B4-BE49-F238E27FC236}">
                  <a16:creationId xmlns:a16="http://schemas.microsoft.com/office/drawing/2014/main" xmlns="" id="{54F70BA6-9A36-47C9-B0DF-5275C3E69AF1}"/>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10" name="Picture 9" descr="isteer_Logo728x1024.png">
              <a:extLst>
                <a:ext uri="{FF2B5EF4-FFF2-40B4-BE49-F238E27FC236}">
                  <a16:creationId xmlns:a16="http://schemas.microsoft.com/office/drawing/2014/main" xmlns="" id="{53A34D79-70DF-47A0-B79E-788B7AF67DB6}"/>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2" name="Rectangle 11">
            <a:extLst>
              <a:ext uri="{FF2B5EF4-FFF2-40B4-BE49-F238E27FC236}">
                <a16:creationId xmlns:a16="http://schemas.microsoft.com/office/drawing/2014/main" xmlns="" id="{7C447E78-C9A9-418D-A58B-528BF298CC4E}"/>
              </a:ext>
            </a:extLst>
          </p:cNvPr>
          <p:cNvSpPr/>
          <p:nvPr/>
        </p:nvSpPr>
        <p:spPr>
          <a:xfrm>
            <a:off x="4433740" y="794667"/>
            <a:ext cx="6096000" cy="1512273"/>
          </a:xfrm>
          <a:prstGeom prst="rect">
            <a:avLst/>
          </a:prstGeom>
          <a:solidFill>
            <a:schemeClr val="bg1">
              <a:lumMod val="95000"/>
            </a:schemeClr>
          </a:solidFill>
        </p:spPr>
        <p:txBody>
          <a:bodyPr>
            <a:spAutoFit/>
          </a:bodyPr>
          <a:lstStyle/>
          <a:p>
            <a:pPr>
              <a:lnSpc>
                <a:spcPct val="107000"/>
              </a:lnSpc>
              <a:spcAft>
                <a:spcPts val="800"/>
              </a:spcAft>
            </a:pPr>
            <a:r>
              <a:rPr lang="en-US" sz="1600" b="1" dirty="0">
                <a:latin typeface="Arial" panose="020B0604020202020204" pitchFamily="34" charset="0"/>
                <a:ea typeface="Calibri" panose="020F0502020204030204" pitchFamily="34" charset="0"/>
                <a:cs typeface="Arial" panose="020B0604020202020204" pitchFamily="34" charset="0"/>
              </a:rPr>
              <a:t>Create New Opportunity</a:t>
            </a:r>
            <a:endParaRPr lang="en-US" sz="1600"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When clicked on the Create New Opportunity tab, the below screen appears allowing the user to enter the data for a new lead. After entering all the data, the new Opportunity is created for that particular DSR.</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3" name="Picture 2" descr="C:\Users\gowtham\Desktop\Pipeline_Manager_screenzip\Pipeline_Manager_screen\DSR\6.1.1.png"/>
          <p:cNvPicPr>
            <a:picLocks noChangeAspect="1" noChangeArrowheads="1"/>
          </p:cNvPicPr>
          <p:nvPr/>
        </p:nvPicPr>
        <p:blipFill>
          <a:blip r:embed="rId4" cstate="print"/>
          <a:srcRect/>
          <a:stretch>
            <a:fillRect/>
          </a:stretch>
        </p:blipFill>
        <p:spPr bwMode="auto">
          <a:xfrm>
            <a:off x="1400389" y="500041"/>
            <a:ext cx="2820304" cy="5857916"/>
          </a:xfrm>
          <a:prstGeom prst="rect">
            <a:avLst/>
          </a:prstGeom>
          <a:noFill/>
        </p:spPr>
      </p:pic>
    </p:spTree>
    <p:extLst>
      <p:ext uri="{BB962C8B-B14F-4D97-AF65-F5344CB8AC3E}">
        <p14:creationId xmlns:p14="http://schemas.microsoft.com/office/powerpoint/2010/main" xmlns="" val="408190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2E75CE82-1472-4D25-A959-913008C8C921}"/>
              </a:ext>
            </a:extLst>
          </p:cNvPr>
          <p:cNvSpPr txBox="1"/>
          <p:nvPr/>
        </p:nvSpPr>
        <p:spPr>
          <a:xfrm>
            <a:off x="75413" y="-2273"/>
            <a:ext cx="673073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Distributor Field Lead Technical Support</a:t>
            </a:r>
          </a:p>
        </p:txBody>
      </p:sp>
      <p:sp>
        <p:nvSpPr>
          <p:cNvPr id="5" name="Rectangle 4">
            <a:extLst>
              <a:ext uri="{FF2B5EF4-FFF2-40B4-BE49-F238E27FC236}">
                <a16:creationId xmlns:a16="http://schemas.microsoft.com/office/drawing/2014/main" xmlns="" id="{DA90C2A8-4277-4371-937E-274E3AE905DB}"/>
              </a:ext>
            </a:extLst>
          </p:cNvPr>
          <p:cNvSpPr/>
          <p:nvPr/>
        </p:nvSpPr>
        <p:spPr>
          <a:xfrm rot="16200000" flipH="1">
            <a:off x="6059389" y="296529"/>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A8166BD7-525C-48F5-9616-728BDA975C5A}"/>
              </a:ext>
            </a:extLst>
          </p:cNvPr>
          <p:cNvSpPr/>
          <p:nvPr/>
        </p:nvSpPr>
        <p:spPr>
          <a:xfrm rot="16200000" flipH="1">
            <a:off x="6059387" y="-5673220"/>
            <a:ext cx="73223" cy="12192001"/>
          </a:xfrm>
          <a:prstGeom prst="rect">
            <a:avLst/>
          </a:prstGeom>
          <a:solidFill>
            <a:srgbClr val="FBC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xmlns="" id="{C70477BD-F2D4-4371-8CC2-4A65AE5AD6C8}"/>
              </a:ext>
            </a:extLst>
          </p:cNvPr>
          <p:cNvGrpSpPr/>
          <p:nvPr/>
        </p:nvGrpSpPr>
        <p:grpSpPr>
          <a:xfrm>
            <a:off x="0" y="6471832"/>
            <a:ext cx="2828041" cy="361756"/>
            <a:chOff x="0" y="6382216"/>
            <a:chExt cx="2498698" cy="473102"/>
          </a:xfrm>
        </p:grpSpPr>
        <p:pic>
          <p:nvPicPr>
            <p:cNvPr id="8" name="Picture 7" descr="isteer_Logo728x1024.png">
              <a:extLst>
                <a:ext uri="{FF2B5EF4-FFF2-40B4-BE49-F238E27FC236}">
                  <a16:creationId xmlns:a16="http://schemas.microsoft.com/office/drawing/2014/main" xmlns="" id="{D5C2958B-F6CD-4665-B94B-7F2D889DE387}"/>
                </a:ext>
              </a:extLst>
            </p:cNvPr>
            <p:cNvPicPr>
              <a:picLocks noChangeAspect="1"/>
            </p:cNvPicPr>
            <p:nvPr/>
          </p:nvPicPr>
          <p:blipFill>
            <a:blip r:embed="rId2" cstate="print"/>
            <a:srcRect l="5353" t="46338" r="6506" b="40233"/>
            <a:stretch>
              <a:fillRect/>
            </a:stretch>
          </p:blipFill>
          <p:spPr>
            <a:xfrm>
              <a:off x="365279" y="6382216"/>
              <a:ext cx="2133419" cy="457200"/>
            </a:xfrm>
            <a:prstGeom prst="rect">
              <a:avLst/>
            </a:prstGeom>
          </p:spPr>
        </p:pic>
        <p:pic>
          <p:nvPicPr>
            <p:cNvPr id="9" name="Picture 8" descr="isteer_Logo728x1024.png">
              <a:extLst>
                <a:ext uri="{FF2B5EF4-FFF2-40B4-BE49-F238E27FC236}">
                  <a16:creationId xmlns:a16="http://schemas.microsoft.com/office/drawing/2014/main" xmlns="" id="{493D8E2F-1D4E-493A-A459-C5511A800A14}"/>
                </a:ext>
              </a:extLst>
            </p:cNvPr>
            <p:cNvPicPr>
              <a:picLocks noChangeAspect="1"/>
            </p:cNvPicPr>
            <p:nvPr/>
          </p:nvPicPr>
          <p:blipFill>
            <a:blip r:embed="rId3" cstate="print"/>
            <a:srcRect l="24242" t="8493" r="20808" b="52442"/>
            <a:stretch>
              <a:fillRect/>
            </a:stretch>
          </p:blipFill>
          <p:spPr>
            <a:xfrm>
              <a:off x="0" y="6398118"/>
              <a:ext cx="457200" cy="457200"/>
            </a:xfrm>
            <a:prstGeom prst="rect">
              <a:avLst/>
            </a:prstGeom>
          </p:spPr>
        </p:pic>
      </p:grpSp>
      <p:sp>
        <p:nvSpPr>
          <p:cNvPr id="12" name="Rectangle 11">
            <a:extLst>
              <a:ext uri="{FF2B5EF4-FFF2-40B4-BE49-F238E27FC236}">
                <a16:creationId xmlns:a16="http://schemas.microsoft.com/office/drawing/2014/main" xmlns="" id="{C5501E10-1614-4BA3-9C61-A8C623538B3F}"/>
              </a:ext>
            </a:extLst>
          </p:cNvPr>
          <p:cNvSpPr/>
          <p:nvPr/>
        </p:nvSpPr>
        <p:spPr>
          <a:xfrm>
            <a:off x="5237690" y="574777"/>
            <a:ext cx="6096000" cy="721864"/>
          </a:xfrm>
          <a:prstGeom prst="rect">
            <a:avLst/>
          </a:prstGeom>
          <a:solidFill>
            <a:schemeClr val="bg1">
              <a:lumMod val="95000"/>
            </a:schemeClr>
          </a:solidFill>
        </p:spPr>
        <p:txBody>
          <a:bodyPr>
            <a:spAutoFit/>
          </a:bodyPr>
          <a:lstStyle/>
          <a:p>
            <a:pPr>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800"/>
              </a:spcAft>
            </a:pPr>
            <a:r>
              <a:rPr lang="en-US" sz="1600" dirty="0">
                <a:latin typeface="Arial" panose="020B0604020202020204" pitchFamily="34" charset="0"/>
                <a:ea typeface="Calibri" panose="020F0502020204030204" pitchFamily="34" charset="0"/>
                <a:cs typeface="Arial" panose="020B0604020202020204" pitchFamily="34" charset="0"/>
              </a:rPr>
              <a:t>Select the DSR name from drop down list.</a:t>
            </a: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146" name="Picture 2" descr="C:\Users\gowtham\Desktop\dsr.png"/>
          <p:cNvPicPr>
            <a:picLocks noChangeAspect="1" noChangeArrowheads="1"/>
          </p:cNvPicPr>
          <p:nvPr/>
        </p:nvPicPr>
        <p:blipFill>
          <a:blip r:embed="rId4" cstate="print"/>
          <a:srcRect/>
          <a:stretch>
            <a:fillRect/>
          </a:stretch>
        </p:blipFill>
        <p:spPr bwMode="auto">
          <a:xfrm>
            <a:off x="1507960" y="502241"/>
            <a:ext cx="2786986" cy="5788717"/>
          </a:xfrm>
          <a:prstGeom prst="rect">
            <a:avLst/>
          </a:prstGeom>
          <a:noFill/>
        </p:spPr>
      </p:pic>
    </p:spTree>
    <p:extLst>
      <p:ext uri="{BB962C8B-B14F-4D97-AF65-F5344CB8AC3E}">
        <p14:creationId xmlns:p14="http://schemas.microsoft.com/office/powerpoint/2010/main" xmlns="" val="1988074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738</Words>
  <Application>Microsoft Office PowerPoint</Application>
  <PresentationFormat>Custom</PresentationFormat>
  <Paragraphs>84</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PIPELINE MANAGER</vt:lpstr>
      <vt:lpstr>Slide 2</vt:lpstr>
      <vt:lpstr>ACRONYMS </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 How To Use</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PIPELINE MANAGER</dc:title>
  <dc:creator>Venkat G</dc:creator>
  <cp:lastModifiedBy>gowtham</cp:lastModifiedBy>
  <cp:revision>34</cp:revision>
  <dcterms:created xsi:type="dcterms:W3CDTF">2017-12-29T07:27:25Z</dcterms:created>
  <dcterms:modified xsi:type="dcterms:W3CDTF">2018-06-30T15:24:04Z</dcterms:modified>
</cp:coreProperties>
</file>